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sldIdLst>
    <p:sldId id="360" r:id="rId5"/>
    <p:sldId id="434" r:id="rId6"/>
    <p:sldId id="359" r:id="rId7"/>
    <p:sldId id="362" r:id="rId8"/>
    <p:sldId id="388" r:id="rId9"/>
    <p:sldId id="321" r:id="rId10"/>
    <p:sldId id="363" r:id="rId11"/>
    <p:sldId id="364" r:id="rId12"/>
    <p:sldId id="365" r:id="rId13"/>
    <p:sldId id="368" r:id="rId14"/>
    <p:sldId id="372" r:id="rId15"/>
    <p:sldId id="373" r:id="rId16"/>
    <p:sldId id="361" r:id="rId17"/>
    <p:sldId id="375" r:id="rId18"/>
    <p:sldId id="376" r:id="rId19"/>
    <p:sldId id="377" r:id="rId20"/>
    <p:sldId id="380" r:id="rId21"/>
    <p:sldId id="378" r:id="rId22"/>
    <p:sldId id="381" r:id="rId23"/>
    <p:sldId id="382" r:id="rId24"/>
    <p:sldId id="383" r:id="rId25"/>
    <p:sldId id="384" r:id="rId26"/>
    <p:sldId id="385" r:id="rId27"/>
    <p:sldId id="386" r:id="rId28"/>
    <p:sldId id="387" r:id="rId29"/>
    <p:sldId id="391" r:id="rId30"/>
    <p:sldId id="435" r:id="rId31"/>
    <p:sldId id="392" r:id="rId32"/>
    <p:sldId id="393" r:id="rId33"/>
    <p:sldId id="394" r:id="rId34"/>
    <p:sldId id="395" r:id="rId35"/>
    <p:sldId id="397" r:id="rId36"/>
    <p:sldId id="396" r:id="rId37"/>
    <p:sldId id="398" r:id="rId38"/>
    <p:sldId id="436" r:id="rId39"/>
    <p:sldId id="399" r:id="rId40"/>
    <p:sldId id="400" r:id="rId41"/>
    <p:sldId id="401" r:id="rId42"/>
    <p:sldId id="402" r:id="rId43"/>
    <p:sldId id="403" r:id="rId44"/>
    <p:sldId id="404" r:id="rId45"/>
    <p:sldId id="405" r:id="rId46"/>
    <p:sldId id="406" r:id="rId47"/>
    <p:sldId id="407" r:id="rId48"/>
    <p:sldId id="408" r:id="rId49"/>
    <p:sldId id="409" r:id="rId50"/>
    <p:sldId id="264" r:id="rId51"/>
    <p:sldId id="265" r:id="rId52"/>
    <p:sldId id="266" r:id="rId53"/>
    <p:sldId id="287" r:id="rId54"/>
    <p:sldId id="286" r:id="rId55"/>
    <p:sldId id="267" r:id="rId56"/>
    <p:sldId id="268" r:id="rId57"/>
    <p:sldId id="269" r:id="rId58"/>
    <p:sldId id="270" r:id="rId59"/>
    <p:sldId id="271" r:id="rId60"/>
    <p:sldId id="272" r:id="rId61"/>
    <p:sldId id="412" r:id="rId62"/>
    <p:sldId id="288" r:id="rId63"/>
    <p:sldId id="289" r:id="rId64"/>
    <p:sldId id="290" r:id="rId65"/>
    <p:sldId id="273" r:id="rId66"/>
    <p:sldId id="410" r:id="rId67"/>
    <p:sldId id="411" r:id="rId68"/>
    <p:sldId id="389" r:id="rId69"/>
    <p:sldId id="413" r:id="rId70"/>
    <p:sldId id="414" r:id="rId71"/>
    <p:sldId id="417" r:id="rId72"/>
    <p:sldId id="415" r:id="rId73"/>
    <p:sldId id="418" r:id="rId74"/>
    <p:sldId id="416" r:id="rId75"/>
    <p:sldId id="419" r:id="rId76"/>
    <p:sldId id="420" r:id="rId77"/>
    <p:sldId id="421" r:id="rId78"/>
    <p:sldId id="422" r:id="rId79"/>
    <p:sldId id="423" r:id="rId80"/>
    <p:sldId id="424" r:id="rId81"/>
    <p:sldId id="425" r:id="rId82"/>
    <p:sldId id="426" r:id="rId83"/>
    <p:sldId id="390" r:id="rId84"/>
    <p:sldId id="428" r:id="rId85"/>
    <p:sldId id="429" r:id="rId86"/>
    <p:sldId id="430" r:id="rId87"/>
    <p:sldId id="431" r:id="rId88"/>
    <p:sldId id="432" r:id="rId89"/>
    <p:sldId id="433" r:id="rId90"/>
    <p:sldId id="427" r:id="rId91"/>
    <p:sldId id="437" r:id="rId92"/>
    <p:sldId id="438" r:id="rId93"/>
    <p:sldId id="374" r:id="rId94"/>
    <p:sldId id="439" r:id="rId95"/>
    <p:sldId id="440" r:id="rId96"/>
    <p:sldId id="441" r:id="rId97"/>
    <p:sldId id="256" r:id="rId98"/>
    <p:sldId id="443" r:id="rId99"/>
    <p:sldId id="442" r:id="rId10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23A8"/>
    <a:srgbClr val="4B1560"/>
    <a:srgbClr val="FAD45F"/>
    <a:srgbClr val="BDC1C6"/>
    <a:srgbClr val="02F900"/>
    <a:srgbClr val="4472C4"/>
    <a:srgbClr val="EF7D00"/>
    <a:srgbClr val="0B7590"/>
    <a:srgbClr val="22426A"/>
    <a:srgbClr val="C7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17"/>
    <p:restoredTop sz="62410" autoAdjust="0"/>
  </p:normalViewPr>
  <p:slideViewPr>
    <p:cSldViewPr snapToGrid="0">
      <p:cViewPr>
        <p:scale>
          <a:sx n="81" d="100"/>
          <a:sy n="81" d="100"/>
        </p:scale>
        <p:origin x="2032" y="328"/>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10/10/2023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‹N°›</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fr.wikipedia.org/wiki/Gravit%C3%A9_quantique_%C3%A0_boucles"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fr.wikipedia.org/wiki/Carlo_Rovelli#cite_note-:0-1"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 &amp; 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même un : pourquoi vous ne devriez jamais utiliser le format </a:t>
            </a:r>
            <a:r>
              <a:rPr lang="fr-FR" dirty="0" err="1"/>
              <a:t>DateTime</a:t>
            </a:r>
            <a:r>
              <a:rPr lang="fr-FR" dirty="0"/>
              <a:t> dans votre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pPr marL="0" marR="0" lvl="0" indent="0" defTabSz="457200" eaLnBrk="1" fontAlgn="auto" latinLnBrk="0" hangingPunct="1">
              <a:lnSpc>
                <a:spcPct val="117999"/>
              </a:lnSpc>
              <a:spcBef>
                <a:spcPts val="0"/>
              </a:spcBef>
              <a:spcAft>
                <a:spcPts val="0"/>
              </a:spcAft>
              <a:buClrTx/>
              <a:buSzTx/>
              <a:buFontTx/>
              <a:buNone/>
              <a:tabLst/>
              <a:defRPr/>
            </a:pPr>
            <a:r>
              <a:rPr lang="fr-FR" dirty="0"/>
              <a:t>J’aimais bien cette formule de « tu aurais un instant stp ? » pour le titre (qui n’est pas un idiome en anglais, d’où la pirouette), car il illustre bien les approximations qu’on fait déjà avec le </a:t>
            </a:r>
            <a:r>
              <a:rPr lang="fr-FR" dirty="0" err="1"/>
              <a:t>language</a:t>
            </a:r>
            <a:r>
              <a:rPr lang="fr-FR" dirty="0"/>
              <a:t> quand on parle du temps.</a:t>
            </a:r>
          </a:p>
          <a:p>
            <a:pPr marL="0" marR="0" lvl="0" indent="0" algn="l" defTabSz="457200" rtl="0" eaLnBrk="1" fontAlgn="auto" latinLnBrk="0" hangingPunct="1">
              <a:lnSpc>
                <a:spcPct val="117999"/>
              </a:lnSpc>
              <a:spcBef>
                <a:spcPts val="0"/>
              </a:spcBef>
              <a:spcAft>
                <a:spcPts val="0"/>
              </a:spcAft>
              <a:buClrTx/>
              <a:buSzTx/>
              <a:buFontTx/>
              <a:buNone/>
              <a:tabLst/>
              <a:defRPr/>
            </a:pPr>
            <a:endParaRPr lang="fr-FR" dirty="0"/>
          </a:p>
          <a:p>
            <a:pPr marL="0" marR="0" lvl="0" indent="0" algn="l" defTabSz="457200" rtl="0" eaLnBrk="1" fontAlgn="auto" latinLnBrk="0" hangingPunct="1">
              <a:lnSpc>
                <a:spcPct val="117999"/>
              </a:lnSpc>
              <a:spcBef>
                <a:spcPts val="0"/>
              </a:spcBef>
              <a:spcAft>
                <a:spcPts val="0"/>
              </a:spcAft>
              <a:buClrTx/>
              <a:buSzTx/>
              <a:buFontTx/>
              <a:buNone/>
              <a:tabLst/>
              <a:defRPr/>
            </a:pPr>
            <a:r>
              <a:rPr lang="fr-FR" dirty="0"/>
              <a:t>On le verra juste après, un instant est « un </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et instantané (très court) ». Quand on demande à quelqu’un de venir un instant, c’est en général pour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plusieures</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secondes (voire plus).</a:t>
            </a:r>
          </a:p>
          <a:p>
            <a:pPr marL="0" marR="0" lvl="0" indent="0" algn="l" defTabSz="457200" rtl="0" eaLnBrk="1" fontAlgn="auto" latinLnBrk="0" hangingPunct="1">
              <a:lnSpc>
                <a:spcPct val="117999"/>
              </a:lnSpc>
              <a:spcBef>
                <a:spcPts val="0"/>
              </a:spcBef>
              <a:spcAft>
                <a:spcPts val="0"/>
              </a:spcAft>
              <a:buClrTx/>
              <a:buSzTx/>
              <a:buFontTx/>
              <a:buNone/>
              <a:tabLst/>
              <a:defRPr/>
            </a:pP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457200" rtl="0" eaLnBrk="1" fontAlgn="auto" latinLnBrk="0" hangingPunct="1">
              <a:lnSpc>
                <a:spcPct val="117999"/>
              </a:lnSpc>
              <a:spcBef>
                <a:spcPts val="0"/>
              </a:spcBef>
              <a:spcAft>
                <a:spcPts val="0"/>
              </a:spcAft>
              <a:buClrTx/>
              <a:buSzTx/>
              <a:buFontTx/>
              <a:buNone/>
              <a:tabLst/>
              <a:defRPr/>
            </a:pP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Et si on est parfois approximatif dans le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language</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on l’est parfois encore plus dans notre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fr-FR" dirty="0">
                <a:effectLst/>
                <a:latin typeface="Helvetica Neue" panose="02000503000000020004" pitchFamily="2" charset="0"/>
              </a:rPr>
              <a:t>Pourquoi je vous parle de ça aujourd’hui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Pleins de sujets et de bugs lié à notre mauvaise gestion du temps et des dates (notamment pour des clients allemands / on verra ça tout à l’heure)</a:t>
            </a:r>
          </a:p>
          <a:p>
            <a:pPr marL="171450" indent="-171450">
              <a:buFont typeface="Arial" panose="020B0604020202020204" pitchFamily="34" charset="0"/>
              <a:buChar char="•"/>
            </a:pPr>
            <a:r>
              <a:rPr lang="fr-FR" dirty="0">
                <a:effectLst/>
                <a:latin typeface="Helvetica Neue" panose="02000503000000020004" pitchFamily="2" charset="0"/>
              </a:rPr>
              <a:t>La perspective des USA : faut qu’on commence à être plus précis dans nos nouvelles implémentations et dans nos décisions métiers</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417140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Instant :</a:t>
            </a:r>
            <a:r>
              <a:rPr lang="fr-FR" dirty="0">
                <a:effectLst/>
                <a:latin typeface="Helvetica Neue" panose="02000503000000020004" pitchFamily="2" charset="0"/>
              </a:rPr>
              <a:t> moment précis dans le temps. On parle aussi de temps global/absolu/instantané/universel.</a:t>
            </a:r>
          </a:p>
          <a:p>
            <a:r>
              <a:rPr lang="fr-FR" dirty="0">
                <a:effectLst/>
                <a:latin typeface="Helvetica Neue" panose="02000503000000020004" pitchFamily="2" charset="0"/>
              </a:rPr>
              <a:t>Ca décrit </a:t>
            </a:r>
            <a:r>
              <a:rPr lang="fr-FR" b="1" dirty="0">
                <a:effectLst/>
                <a:latin typeface="Helvetica Neue" panose="02000503000000020004" pitchFamily="2" charset="0"/>
              </a:rPr>
              <a:t>quand quelque chose arrive (sur terre)</a:t>
            </a:r>
            <a:r>
              <a:rPr lang="fr-FR" dirty="0">
                <a:effectLst/>
                <a:latin typeface="Helvetica Neue" panose="02000503000000020004" pitchFamily="2" charset="0"/>
              </a:rPr>
              <a:t>.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Si on ignore les effets de la relativité d’Einstein, tout le monde sur la planète Terre peut expérimenter le même instant simultanément. On parlera abusivement d’instant dans la timeline globale.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Le même instant peut être interprété depuis plusieurs endroits en France, voire depuis plusieurs Pays, voire depuis plusieurs time zone, voire même depuis plusieurs calendriers.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392541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Calendrier</a:t>
            </a:r>
            <a:r>
              <a:rPr lang="fr-FR" u="sng" dirty="0">
                <a:effectLst/>
                <a:latin typeface="Helvetica Neue" panose="02000503000000020004" pitchFamily="2" charset="0"/>
              </a:rPr>
              <a:t> : </a:t>
            </a:r>
            <a:r>
              <a:rPr lang="fr-FR" dirty="0">
                <a:effectLst/>
                <a:latin typeface="Helvetica Neue" panose="02000503000000020004" pitchFamily="2" charset="0"/>
              </a:rPr>
              <a:t>Système </a:t>
            </a:r>
            <a:r>
              <a:rPr lang="fr-FR" b="1" dirty="0">
                <a:effectLst/>
                <a:latin typeface="Helvetica Neue" panose="02000503000000020004" pitchFamily="2" charset="0"/>
              </a:rPr>
              <a:t>permettant de recenser les jours, les semaines, les mois et les années. </a:t>
            </a:r>
          </a:p>
          <a:p>
            <a:endParaRPr lang="fr-FR" b="1" dirty="0">
              <a:effectLst/>
              <a:latin typeface="Helvetica Neue" panose="02000503000000020004" pitchFamily="2" charset="0"/>
            </a:endParaRPr>
          </a:p>
          <a:p>
            <a:r>
              <a:rPr lang="fr-FR" b="1" dirty="0">
                <a:effectLst/>
                <a:latin typeface="Helvetica Neue" panose="02000503000000020004" pitchFamily="2" charset="0"/>
              </a:rPr>
              <a:t>Question : C’est quoi la plus petite période de temps représentée dans un calendrier ?  </a:t>
            </a:r>
          </a:p>
          <a:p>
            <a:endParaRPr lang="fr-FR" b="1" dirty="0">
              <a:effectLst/>
              <a:latin typeface="Helvetica Neue" panose="02000503000000020004" pitchFamily="2" charset="0"/>
            </a:endParaRPr>
          </a:p>
          <a:p>
            <a:r>
              <a:rPr lang="fr-FR" b="1" dirty="0">
                <a:effectLst/>
                <a:latin typeface="Helvetica Neue" panose="02000503000000020004" pitchFamily="2" charset="0"/>
              </a:rPr>
              <a:t>=&gt; C’est la journée, qu’on appelle : Date dans un calendrier (pour pointer sur une journée spécifique)</a:t>
            </a:r>
            <a:endParaRPr lang="fr-FR" dirty="0">
              <a:effectLst/>
              <a:latin typeface="Helvetica Neue" panose="02000503000000020004" pitchFamily="2" charset="0"/>
            </a:endParaRPr>
          </a:p>
          <a:p>
            <a:endParaRPr lang="fr-FR" dirty="0"/>
          </a:p>
          <a:p>
            <a:r>
              <a:rPr lang="fr-FR" b="1" dirty="0">
                <a:effectLst/>
                <a:latin typeface="Helvetica Neue" panose="02000503000000020004" pitchFamily="2" charset="0"/>
              </a:rPr>
              <a:t>Alors il existe plusieurs calendrier (hébreu, islamique, chinois, Japonais impérial, </a:t>
            </a:r>
            <a:r>
              <a:rPr lang="fr-FR" b="1" dirty="0" err="1">
                <a:effectLst/>
                <a:latin typeface="Helvetica Neue" panose="02000503000000020004" pitchFamily="2" charset="0"/>
              </a:rPr>
              <a:t>etc</a:t>
            </a:r>
            <a:r>
              <a:rPr lang="fr-FR" b="1" dirty="0">
                <a:effectLst/>
                <a:latin typeface="Helvetica Neue" panose="02000503000000020004" pitchFamily="2" charset="0"/>
              </a:rPr>
              <a:t>) qui sont </a:t>
            </a:r>
            <a:r>
              <a:rPr lang="fr-FR" dirty="0">
                <a:effectLst/>
                <a:latin typeface="Helvetica Neue" panose="02000503000000020004" pitchFamily="2" charset="0"/>
              </a:rPr>
              <a:t>liés d'une manière plus ou moins stricte à la durée de révolution de la Terre autour du Soleil ou à celle de la Lune autour de la Terre.</a:t>
            </a:r>
          </a:p>
          <a:p>
            <a:endParaRPr lang="fr-FR" dirty="0">
              <a:effectLst/>
              <a:latin typeface="Helvetica Neue" panose="02000503000000020004" pitchFamily="2" charset="0"/>
            </a:endParaRPr>
          </a:p>
          <a:p>
            <a:r>
              <a:rPr lang="fr-FR" strike="sngStrike" baseline="0" dirty="0">
                <a:effectLst/>
                <a:latin typeface="Helvetica Neue" panose="02000503000000020004" pitchFamily="2" charset="0"/>
              </a:rPr>
              <a:t>ex: de calendrier, le calendrier Grégorien (qui est un calendrier </a:t>
            </a:r>
            <a:r>
              <a:rPr lang="fr-FR" b="1" strike="sngStrike" baseline="0" dirty="0">
                <a:effectLst/>
                <a:latin typeface="Helvetica Neue" panose="02000503000000020004" pitchFamily="2" charset="0"/>
              </a:rPr>
              <a:t>solaire</a:t>
            </a:r>
            <a:r>
              <a:rPr lang="fr-FR" strike="sngStrike" baseline="0" dirty="0">
                <a:effectLst/>
                <a:latin typeface="Helvetica Neue" panose="02000503000000020004" pitchFamily="2" charset="0"/>
              </a:rPr>
              <a:t> promulgué en 1582 par le pape Grégoire XIII pour corriger la dérive séculaire du calendrier Julien (promulgué par Jules César). Calendrier Grégorien que nous utilisons toujours aujourd’hui. Le calendrier Grégorien fixe la durée de l’année à 365,42 jours.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En première approximation, on peut dire que chaque culture a un calendrier par défaut.</a:t>
            </a: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305195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Date</a:t>
            </a:r>
            <a:r>
              <a:rPr lang="fr-FR" dirty="0">
                <a:effectLst/>
                <a:latin typeface="Helvetica Neue" panose="02000503000000020004" pitchFamily="2" charset="0"/>
              </a:rPr>
              <a:t> : je l’ai évoqué tout à l’heure : c’est pas un rdv galant en anglais ou un fruit délicieux.</a:t>
            </a:r>
          </a:p>
          <a:p>
            <a:endParaRPr lang="fr-FR" dirty="0">
              <a:effectLst/>
              <a:latin typeface="Helvetica Neue" panose="02000503000000020004" pitchFamily="2" charset="0"/>
            </a:endParaRPr>
          </a:p>
          <a:p>
            <a:r>
              <a:rPr lang="fr-FR" dirty="0">
                <a:effectLst/>
                <a:latin typeface="Helvetica Neue" panose="02000503000000020004" pitchFamily="2" charset="0"/>
              </a:rPr>
              <a:t>Une date dans ce contexte qui nous intéresse aujourd’hui, correspond à un jour précis dans un calendrier donné.</a:t>
            </a:r>
          </a:p>
          <a:p>
            <a:endParaRPr lang="fr-FR" dirty="0">
              <a:effectLst/>
              <a:latin typeface="Helvetica Neue" panose="02000503000000020004" pitchFamily="2" charset="0"/>
            </a:endParaRPr>
          </a:p>
          <a:p>
            <a:r>
              <a:rPr lang="fr-FR" dirty="0">
                <a:effectLst/>
                <a:latin typeface="Helvetica Neue" panose="02000503000000020004" pitchFamily="2" charset="0"/>
              </a:rPr>
              <a:t>Ex: Le 8 juin 1974 dans le calendrier grégorien. (Date majeure ;-)</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323234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Prenons une autre date: lundi de la semaine dernière (le lundi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endParaRPr lang="fr-FR" dirty="0">
              <a:effectLst/>
              <a:latin typeface="Helvetica Neue" panose="02000503000000020004" pitchFamily="2" charset="0"/>
            </a:endParaRPr>
          </a:p>
          <a:p>
            <a:r>
              <a:rPr lang="fr-FR" dirty="0">
                <a:effectLst/>
                <a:latin typeface="Helvetica Neue" panose="02000503000000020004" pitchFamily="2" charset="0"/>
              </a:rPr>
              <a:t>Tout le monde sur terre aura eu l'impression d'avoir vécu cette journée du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r>
              <a:rPr lang="fr-FR" dirty="0">
                <a:effectLst/>
                <a:latin typeface="Helvetica Neue" panose="02000503000000020004" pitchFamily="2" charset="0"/>
              </a:rPr>
              <a:t>Par contre, on l'aura toutes et tous vécu en décalé les uns par rapport aux autres.</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décaler l’expérience de cette Date pour pouvoir bénéficier d’une exposition au soleil à peu près équivalente où qu’on se trouve sur terre.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2771775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la terre tourne sur elle-même. Le soleil va d’abord éclairer </a:t>
            </a:r>
            <a:r>
              <a:rPr lang="fr-FR" dirty="0" err="1">
                <a:effectLst/>
                <a:latin typeface="Helvetica Neue" panose="02000503000000020004" pitchFamily="2" charset="0"/>
              </a:rPr>
              <a:t>l’asie</a:t>
            </a:r>
            <a:r>
              <a:rPr lang="fr-FR" dirty="0">
                <a:effectLst/>
                <a:latin typeface="Helvetica Neue" panose="02000503000000020004" pitchFamily="2" charset="0"/>
              </a:rPr>
              <a:t> et </a:t>
            </a:r>
            <a:r>
              <a:rPr lang="fr-FR" dirty="0" err="1">
                <a:effectLst/>
                <a:latin typeface="Helvetica Neue" panose="02000503000000020004" pitchFamily="2" charset="0"/>
              </a:rPr>
              <a:t>l’australie</a:t>
            </a:r>
            <a:r>
              <a:rPr lang="fr-FR" dirty="0">
                <a:effectLst/>
                <a:latin typeface="Helvetica Neue" panose="02000503000000020004" pitchFamily="2" charset="0"/>
              </a:rPr>
              <a:t>, puis </a:t>
            </a:r>
            <a:r>
              <a:rPr lang="fr-FR" dirty="0" err="1">
                <a:effectLst/>
                <a:latin typeface="Helvetica Neue" panose="02000503000000020004" pitchFamily="2" charset="0"/>
              </a:rPr>
              <a:t>l’asie</a:t>
            </a:r>
            <a:r>
              <a:rPr lang="fr-FR" dirty="0">
                <a:effectLst/>
                <a:latin typeface="Helvetica Neue" panose="02000503000000020004" pitchFamily="2" charset="0"/>
              </a:rPr>
              <a:t> centrale, puis </a:t>
            </a:r>
            <a:r>
              <a:rPr lang="fr-FR" dirty="0" err="1">
                <a:effectLst/>
                <a:latin typeface="Helvetica Neue" panose="02000503000000020004" pitchFamily="2" charset="0"/>
              </a:rPr>
              <a:t>l’europe</a:t>
            </a:r>
            <a:r>
              <a:rPr lang="fr-FR" dirty="0">
                <a:effectLst/>
                <a:latin typeface="Helvetica Neue" panose="02000503000000020004" pitchFamily="2" charset="0"/>
              </a:rPr>
              <a:t> et l’Afrique, puis le continent américain.</a:t>
            </a:r>
          </a:p>
          <a:p>
            <a:br>
              <a:rPr lang="fr-FR" dirty="0">
                <a:effectLst/>
                <a:latin typeface="Helvetica Neue" panose="02000503000000020004" pitchFamily="2" charset="0"/>
              </a:rPr>
            </a:br>
            <a:r>
              <a:rPr lang="fr-FR" dirty="0">
                <a:effectLst/>
                <a:latin typeface="Helvetica Neue" panose="02000503000000020004" pitchFamily="2" charset="0"/>
              </a:rPr>
              <a:t>C'est la problématique du temps et des heures sur notre planète</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775072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Vous vous en rendez compte si vous utilisez un moyen moderne de communication (téléphone, internet) : le même instant (universel donc) ne va pas être vécu ni observé de la même façon suivant où vous vous trouvez sur terre.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Pourquoi avons-nous inventé les Fuseaux horaires (Time Zone) d’après vous ?</a:t>
            </a: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2299196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général les êtres vivants sur cette planète se sont habitués à leur environnement, et donc à des cycles de plus ou moins 24h, qui correspondent à une rotation totale de la terre sur elle-même. </a:t>
            </a:r>
          </a:p>
          <a:p>
            <a:endParaRPr lang="fr-FR" dirty="0">
              <a:effectLst/>
              <a:latin typeface="Helvetica Neue" panose="02000503000000020004" pitchFamily="2" charset="0"/>
            </a:endParaRPr>
          </a:p>
          <a:p>
            <a:r>
              <a:rPr lang="fr-FR" dirty="0">
                <a:effectLst/>
                <a:latin typeface="Helvetica Neue" panose="02000503000000020004" pitchFamily="2" charset="0"/>
              </a:rPr>
              <a:t>Et notre adaptation biologique, physiologique etc. est ce qu’on appelle le cycle circadien (chaud à prononcer : le cycle circadien)</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2421629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D'ailleurs depuis l'antiquité, c</a:t>
            </a:r>
            <a:r>
              <a:rPr lang="fr-FR" b="0" i="0" dirty="0">
                <a:solidFill>
                  <a:srgbClr val="FFFFFF"/>
                </a:solidFill>
                <a:effectLst/>
                <a:latin typeface="Halcom"/>
              </a:rPr>
              <a:t>’est en exploitant ces phénomènes naturels d’alternance de jour et de nuit que l’Homme a essayé de mesurer le temps et de le découper en intervalles que nous connaissons aujourd'hui sous le nom d'heures, minutes, secondes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343303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rappel pour les plus endormis d'entre-nous cet AM : la Terre fait un tour sur elle-même en 24 heures (ce qui correspond à une journée) et un tour autours du Soleil en 365 jours (ce qui correspond grosso modo à une année).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676297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on a créé les fuseaux horaires (les time zones) pour que tout le monde ait l’impression de vivre une belle journée.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Fuseaux horaires (Time Zones) qu’on a mappés plus ou moins sur certaines latitudes, et qui se situent par référence les unes aux autres. +1, +4, -2, -6 etc.</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36972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effectLst/>
                <a:latin typeface="Helvetica Neue" panose="02000503000000020004" pitchFamily="2" charset="0"/>
              </a:rPr>
              <a:t>En tant que dev, j’ai longtemps cru que de choisir le bon format de date était un sujet technique.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3412797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Ex: “</a:t>
            </a:r>
            <a:r>
              <a:rPr lang="fr-FR" dirty="0" err="1">
                <a:effectLst/>
                <a:latin typeface="Helvetica Neue" panose="02000503000000020004" pitchFamily="2" charset="0"/>
              </a:rPr>
              <a:t>European</a:t>
            </a:r>
            <a:r>
              <a:rPr lang="fr-FR" dirty="0">
                <a:effectLst/>
                <a:latin typeface="Helvetica Neue" panose="02000503000000020004" pitchFamily="2" charset="0"/>
              </a:rPr>
              <a:t> Central Time (ECT)” ou “</a:t>
            </a:r>
            <a:r>
              <a:rPr lang="fr-FR" b="1" i="1" dirty="0">
                <a:effectLst/>
                <a:latin typeface="Helvetica Neue" panose="02000503000000020004" pitchFamily="2" charset="0"/>
              </a:rPr>
              <a:t>Beijing Time</a:t>
            </a:r>
            <a:r>
              <a:rPr lang="fr-FR" dirty="0">
                <a:effectLst/>
                <a:latin typeface="Helvetica Neue" panose="02000503000000020004" pitchFamily="2" charset="0"/>
              </a:rPr>
              <a:t> (BJT)”</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1902296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On vient de dire que les fuseaux horaires (time zones) correspondent à des zones où c’est la même heure pour tout le monde.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les personnes qui vont en Bretagne ouest s’en rendent déjà compte : quand il fait déjà nuit à Lyon à Paris à Strasbourg, il fait encore BIEN jour en Bretagne (surtout l’été, où on peut avoir 1 heure de soleil en plus le soir)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Enfin…. 1 heure de soleil en plus en Bretagne le soir  en été oui… a moins que… - et ça, le syndicat régional du tourisme Bretons ne me pardonnera pas de casser leur effort de lobbying… mais bon: je vais le dire quand même. J’suis un </a:t>
            </a:r>
            <a:r>
              <a:rPr lang="fr-FR" dirty="0" err="1">
                <a:effectLst/>
                <a:latin typeface="Helvetica Neue" panose="02000503000000020004" pitchFamily="2" charset="0"/>
              </a:rPr>
              <a:t>déglingo</a:t>
            </a:r>
            <a:r>
              <a:rPr lang="fr-FR" dirty="0">
                <a:effectLst/>
                <a:latin typeface="Helvetica Neue"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 moins qu’on ne prenne conscience aussi qu’en Bretagne, on a 1 heure de soleil en moins le matin en été par rapport au reste de la France </a:t>
            </a:r>
            <a:r>
              <a:rPr lang="fr-FR" dirty="0">
                <a:effectLst/>
                <a:latin typeface=".Apple Color Emoji UI"/>
              </a:rPr>
              <a:t>😄 (c’est pas magique)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806315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Mais revenons un peu sur la carte globale des </a:t>
            </a:r>
            <a:r>
              <a:rPr lang="fr-FR" b="1" dirty="0" err="1">
                <a:effectLst/>
                <a:latin typeface="Helvetica Neue" panose="02000503000000020004" pitchFamily="2" charset="0"/>
              </a:rPr>
              <a:t>TimeZones</a:t>
            </a:r>
            <a:r>
              <a:rPr lang="fr-FR" b="1" dirty="0">
                <a:effectLst/>
                <a:latin typeface="Helvetica Neue" panose="02000503000000020004" pitchFamily="2" charset="0"/>
              </a:rPr>
              <a:t> : </a:t>
            </a:r>
          </a:p>
          <a:p>
            <a:endParaRPr lang="fr-FR" b="1" dirty="0">
              <a:effectLst/>
              <a:latin typeface="Helvetica Neue" panose="02000503000000020004" pitchFamily="2" charset="0"/>
            </a:endParaRPr>
          </a:p>
          <a:p>
            <a:r>
              <a:rPr lang="fr-FR" b="1" dirty="0">
                <a:effectLst/>
                <a:latin typeface="Helvetica Neue" panose="02000503000000020004" pitchFamily="2" charset="0"/>
              </a:rPr>
              <a:t>y a rien qui vous choque ?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(pause) </a:t>
            </a:r>
          </a:p>
          <a:p>
            <a:endParaRPr lang="fr-FR" dirty="0">
              <a:effectLst/>
              <a:latin typeface="Helvetica Neue" panose="02000503000000020004" pitchFamily="2" charset="0"/>
            </a:endParaRPr>
          </a:p>
          <a:p>
            <a:r>
              <a:rPr lang="fr-FR" dirty="0">
                <a:effectLst/>
                <a:latin typeface="Helvetica Neue" panose="02000503000000020004" pitchFamily="2" charset="0"/>
              </a:rPr>
              <a:t>Et oui : la Chine ! </a:t>
            </a:r>
          </a:p>
          <a:p>
            <a:endParaRPr lang="fr-FR" dirty="0">
              <a:effectLst/>
              <a:latin typeface="Helvetica Neue" panose="02000503000000020004" pitchFamily="2" charset="0"/>
            </a:endParaRPr>
          </a:p>
          <a:p>
            <a:r>
              <a:rPr lang="fr-FR" dirty="0">
                <a:effectLst/>
                <a:latin typeface="Helvetica Neue" panose="02000503000000020004" pitchFamily="2" charset="0"/>
              </a:rPr>
              <a:t>En république populaire de Chine, c’est un autre délire, car le parti communiste Chinois qui aime bien tout simplifier pour lui, un peu moins pour ses citoyens et administrés, a réduit le nombre de créneau horaire sur son territoire </a:t>
            </a:r>
          </a:p>
          <a:p>
            <a:endParaRPr lang="fr-FR" dirty="0">
              <a:effectLst/>
              <a:latin typeface="Helvetica Neue" panose="02000503000000020004" pitchFamily="2" charset="0"/>
            </a:endParaRPr>
          </a:p>
          <a:p>
            <a:r>
              <a:rPr lang="fr-FR" dirty="0">
                <a:effectLst/>
                <a:latin typeface="Helvetica Neue" panose="02000503000000020004" pitchFamily="2" charset="0"/>
              </a:rPr>
              <a:t>de 5 fuseaux horaires à 1 seul,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soit huit heures d'avance sur le temps universel coordonné).</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97378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vous pouvez le voir sur cette projection en heures par rapport à UTC si on voulait que chaque région chinoise puisse avoir midi à son </a:t>
            </a:r>
            <a:r>
              <a:rPr lang="fr-FR" dirty="0" err="1">
                <a:effectLst/>
                <a:latin typeface="Helvetica Neue" panose="02000503000000020004" pitchFamily="2" charset="0"/>
              </a:rPr>
              <a:t>zenith</a:t>
            </a:r>
            <a:r>
              <a:rPr lang="fr-FR" dirty="0">
                <a:effectLst/>
                <a:latin typeface="Helvetica Neue" panose="02000503000000020004" pitchFamily="2" charset="0"/>
              </a:rPr>
              <a:t>, ça donnerait 5 fuseaux horaires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Mais ce n’est pas ce que le gouvernement Chinois a décidé pour ses citoyens.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3292340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Au lieu de ça : un seul fuseau horaire pour toute la république de Chine populaire</a:t>
            </a:r>
          </a:p>
          <a:p>
            <a:endParaRPr lang="fr-FR" dirty="0">
              <a:effectLst/>
              <a:latin typeface="Helvetica Neue" panose="02000503000000020004" pitchFamily="2" charset="0"/>
            </a:endParaRPr>
          </a:p>
          <a:p>
            <a:r>
              <a:rPr lang="fr-FR" dirty="0">
                <a:effectLst/>
                <a:latin typeface="Helvetica Neue" panose="02000503000000020004" pitchFamily="2" charset="0"/>
              </a:rPr>
              <a:t>Il y a donc des états et des populations entières pour lesquelles il fait nuit longtemps lors de leur journée officielle. Et ben eux, ils s’adaptent ! </a:t>
            </a:r>
            <a:r>
              <a:rPr lang="fr-FR" dirty="0">
                <a:effectLst/>
                <a:latin typeface=".Apple Color Emoji UI"/>
              </a:rPr>
              <a:t>😳</a:t>
            </a:r>
          </a:p>
          <a:p>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730598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le cas de l'état du Xin Jiang.</a:t>
            </a:r>
          </a:p>
          <a:p>
            <a:endParaRPr lang="fr-FR" dirty="0">
              <a:effectLst/>
              <a:latin typeface="Helvetica Neue" panose="02000503000000020004" pitchFamily="2" charset="0"/>
            </a:endParaRPr>
          </a:p>
          <a:p>
            <a:r>
              <a:rPr lang="fr-FR" dirty="0">
                <a:effectLst/>
                <a:latin typeface="Helvetica Neue" panose="02000503000000020004" pitchFamily="2" charset="0"/>
              </a:rPr>
              <a:t>Certains pays se sont fait plusieurs monnaies (comme à Cuba), et bien l’état du Xin Jiang au nord ouest de la Chine était tellement en galère avec ce créneau horaire unique de </a:t>
            </a:r>
            <a:r>
              <a:rPr lang="fr-FR" dirty="0" err="1">
                <a:effectLst/>
                <a:latin typeface="Helvetica Neue" panose="02000503000000020004" pitchFamily="2" charset="0"/>
              </a:rPr>
              <a:t>Pekin</a:t>
            </a:r>
            <a:r>
              <a:rPr lang="fr-FR" dirty="0">
                <a:effectLst/>
                <a:latin typeface="Helvetica Neue" panose="02000503000000020004" pitchFamily="2" charset="0"/>
              </a:rPr>
              <a:t> (UTC +8) qu’il se sont inventé le leur en </a:t>
            </a:r>
            <a:r>
              <a:rPr lang="fr-FR" dirty="0" err="1">
                <a:effectLst/>
                <a:latin typeface="Helvetica Neue" panose="02000503000000020004" pitchFamily="2" charset="0"/>
              </a:rPr>
              <a:t>loucedé</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Voici une photo prise dans un hôtel du Xin Jiang avec de gauche à droite :</a:t>
            </a:r>
          </a:p>
          <a:p>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L'heure de Moscou (la Russie orientale est limitrophe)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effectLst/>
                <a:latin typeface="Helvetica Neue" panose="02000503000000020004" pitchFamily="2" charset="0"/>
              </a:rPr>
              <a:t>L’horloge du temps pratique pour le Xin Jiang (UTC +06)</a:t>
            </a:r>
          </a:p>
          <a:p>
            <a:pPr marL="171450" indent="-171450">
              <a:buFont typeface="Arial" panose="020B0604020202020204" pitchFamily="34" charset="0"/>
              <a:buChar char="•"/>
            </a:pPr>
            <a:r>
              <a:rPr lang="fr-FR" dirty="0">
                <a:effectLst/>
                <a:latin typeface="Helvetica Neue" panose="02000503000000020004" pitchFamily="2" charset="0"/>
              </a:rPr>
              <a:t>L’horloge du temps officiel pour tout le reste de la Chine, à savoir le fuseau horaire de Pékin (UTC+ 08)</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5735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une question pour vous : vous savez comment sont mises à jour les </a:t>
            </a:r>
            <a:r>
              <a:rPr lang="fr-FR" dirty="0" err="1">
                <a:effectLst/>
                <a:latin typeface="Helvetica Neue" panose="02000503000000020004" pitchFamily="2" charset="0"/>
              </a:rPr>
              <a:t>TimeZones</a:t>
            </a:r>
            <a:r>
              <a:rPr lang="fr-FR" dirty="0">
                <a:effectLst/>
                <a:latin typeface="Helvetica Neue" panose="02000503000000020004" pitchFamily="2" charset="0"/>
              </a:rPr>
              <a:t> qui changent partout et tout le temps dans le monde ?</a:t>
            </a:r>
          </a:p>
          <a:p>
            <a:endParaRPr lang="fr-FR" dirty="0">
              <a:effectLst/>
              <a:latin typeface="Helvetica Neue" panose="02000503000000020004" pitchFamily="2" charset="0"/>
            </a:endParaRPr>
          </a:p>
          <a:p>
            <a:r>
              <a:rPr lang="fr-FR" dirty="0">
                <a:effectLst/>
                <a:latin typeface="Helvetica Neue" panose="02000503000000020004" pitchFamily="2" charset="0"/>
              </a:rPr>
              <a:t>Quelles règles par pays doivent suivre nos tél, nos réveils, nos ordis, nos serveurs etc. pour se mettent à jour par rapport aux décisions politique et aux changements opérés dans chaque pays ?</a:t>
            </a: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2874630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Et non ce n'est pas la TVA comme dans la série Loki (</a:t>
            </a:r>
            <a:r>
              <a:rPr lang="fr-FR" b="1" dirty="0"/>
              <a:t>Time Variance </a:t>
            </a:r>
            <a:r>
              <a:rPr lang="fr-FR" b="1" dirty="0" err="1"/>
              <a:t>Authority</a:t>
            </a:r>
            <a:r>
              <a:rPr lang="fr-FR" dirty="0">
                <a:effectLst/>
                <a:latin typeface="Helvetica Neue" panose="02000503000000020004" pitchFamily="2" charset="0"/>
              </a:rPr>
              <a:t>)</a:t>
            </a:r>
          </a:p>
          <a:p>
            <a:endParaRPr lang="fr-FR" dirty="0">
              <a:effectLst/>
              <a:latin typeface="Helvetica Neue" panose="02000503000000020004" pitchFamily="2" charset="0"/>
            </a:endParaRPr>
          </a:p>
          <a:p>
            <a:r>
              <a:rPr lang="fr-FR" dirty="0">
                <a:effectLst/>
                <a:latin typeface="Helvetica Neue" panose="02000503000000020004" pitchFamily="2" charset="0"/>
              </a:rPr>
              <a:t>Sur terre ce sont le TZ Tables. Et ces time zones tables ne sont définies que par 2 acteurs :</a:t>
            </a:r>
          </a:p>
          <a:p>
            <a:br>
              <a:rPr lang="fr-FR" dirty="0">
                <a:effectLst/>
                <a:latin typeface="Helvetica Neue" panose="02000503000000020004" pitchFamily="2" charset="0"/>
              </a:rPr>
            </a:br>
            <a:endParaRPr lang="fr-FR" dirty="0">
              <a:effectLst/>
              <a:latin typeface="Helvetica Neue" panose="02000503000000020004" pitchFamily="2" charset="0"/>
            </a:endParaRPr>
          </a:p>
          <a:p>
            <a:pPr>
              <a:buFont typeface="Arial" panose="020B0604020202020204" pitchFamily="34" charset="0"/>
              <a:buChar char="•"/>
            </a:pPr>
            <a:r>
              <a:rPr lang="fr-FR" dirty="0">
                <a:effectLst/>
                <a:latin typeface="Helvetica Neue" panose="02000503000000020004" pitchFamily="2" charset="0"/>
              </a:rPr>
              <a:t>Microsoft : avec ses Windows </a:t>
            </a:r>
            <a:r>
              <a:rPr lang="fr-FR" dirty="0" err="1">
                <a:effectLst/>
                <a:latin typeface="Helvetica Neue" panose="02000503000000020004" pitchFamily="2" charset="0"/>
              </a:rPr>
              <a:t>TimeZones</a:t>
            </a:r>
            <a:r>
              <a:rPr lang="fr-FR" dirty="0">
                <a:effectLst/>
                <a:latin typeface="Helvetica Neue" panose="02000503000000020004" pitchFamily="2" charset="0"/>
              </a:rPr>
              <a:t>, qui fut longtemps le seul à faire cet effort</a:t>
            </a:r>
          </a:p>
          <a:p>
            <a:pPr>
              <a:buFont typeface="Arial" panose="020B0604020202020204" pitchFamily="34" charset="0"/>
              <a:buChar char="•"/>
            </a:pPr>
            <a:endParaRPr lang="fr-FR" dirty="0">
              <a:effectLst/>
              <a:latin typeface="Helvetica Neue" panose="02000503000000020004" pitchFamily="2" charset="0"/>
            </a:endParaRPr>
          </a:p>
          <a:p>
            <a:pPr>
              <a:buFont typeface="Arial" panose="020B0604020202020204" pitchFamily="34" charset="0"/>
              <a:buChar char="•"/>
            </a:pPr>
            <a:r>
              <a:rPr lang="fr-FR" dirty="0">
                <a:effectLst/>
                <a:latin typeface="Helvetica Neue" panose="02000503000000020004" pitchFamily="2" charset="0"/>
              </a:rPr>
              <a:t>IANA, et sa </a:t>
            </a:r>
            <a:r>
              <a:rPr lang="fr-FR" dirty="0" err="1">
                <a:effectLst/>
                <a:latin typeface="Helvetica Neue" panose="02000503000000020004" pitchFamily="2" charset="0"/>
              </a:rPr>
              <a:t>tz</a:t>
            </a:r>
            <a:r>
              <a:rPr lang="fr-FR" dirty="0">
                <a:effectLst/>
                <a:latin typeface="Helvetica Neue" panose="02000503000000020004" pitchFamily="2" charset="0"/>
              </a:rPr>
              <a:t> </a:t>
            </a:r>
            <a:r>
              <a:rPr lang="fr-FR" dirty="0" err="1">
                <a:effectLst/>
                <a:latin typeface="Helvetica Neue" panose="02000503000000020004" pitchFamily="2" charset="0"/>
              </a:rPr>
              <a:t>database</a:t>
            </a:r>
            <a:r>
              <a:rPr lang="fr-FR" dirty="0">
                <a:effectLst/>
                <a:latin typeface="Helvetica Neue" panose="02000503000000020004" pitchFamily="2" charset="0"/>
              </a:rPr>
              <a:t> </a:t>
            </a:r>
            <a:r>
              <a:rPr lang="fr-FR" b="1" i="1" dirty="0">
                <a:effectLst/>
                <a:latin typeface="Helvetica Neue" panose="02000503000000020004" pitchFamily="2" charset="0"/>
              </a:rPr>
              <a:t>IANA Time Zone </a:t>
            </a:r>
            <a:r>
              <a:rPr lang="fr-FR" b="1" i="1" dirty="0" err="1">
                <a:effectLst/>
                <a:latin typeface="Helvetica Neue" panose="02000503000000020004" pitchFamily="2" charset="0"/>
              </a:rPr>
              <a:t>Database</a:t>
            </a:r>
            <a:r>
              <a:rPr lang="fr-FR" b="1" i="1" dirty="0">
                <a:effectLst/>
                <a:latin typeface="Helvetica Neue" panose="02000503000000020004" pitchFamily="2" charset="0"/>
              </a:rPr>
              <a:t>. Base de données fichier, </a:t>
            </a:r>
            <a:r>
              <a:rPr lang="fr-FR" i="1" dirty="0">
                <a:effectLst/>
                <a:latin typeface="Helvetica Neue" panose="02000503000000020004" pitchFamily="2" charset="0"/>
              </a:rPr>
              <a:t>t</a:t>
            </a:r>
            <a:r>
              <a:rPr lang="fr-FR" dirty="0">
                <a:effectLst/>
                <a:latin typeface="Helvetica Neue" panose="02000503000000020004" pitchFamily="2" charset="0"/>
              </a:rPr>
              <a:t>enue à jour par plusieurs personnes, elle est désormais utile pour de nombreux systèmes informatiques</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496418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L’implémentation de .NET moderne utilise désormais le système IANA qd le code tourne sur linux.</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r>
              <a:rPr lang="fr-FR" dirty="0">
                <a:effectLst/>
                <a:latin typeface="Helvetica Neue" panose="02000503000000020004" pitchFamily="2" charset="0"/>
              </a:rPr>
              <a:t>Côté Java, les </a:t>
            </a:r>
            <a:r>
              <a:rPr lang="fr-FR" dirty="0" err="1">
                <a:effectLst/>
                <a:latin typeface="Helvetica Neue" panose="02000503000000020004" pitchFamily="2" charset="0"/>
              </a:rPr>
              <a:t>tz</a:t>
            </a:r>
            <a:r>
              <a:rPr lang="fr-FR" dirty="0">
                <a:effectLst/>
                <a:latin typeface="Helvetica Neue" panose="02000503000000020004" pitchFamily="2" charset="0"/>
              </a:rPr>
              <a:t> tables sont </a:t>
            </a:r>
            <a:r>
              <a:rPr lang="fr-FR" dirty="0" err="1">
                <a:effectLst/>
                <a:latin typeface="Helvetica Neue" panose="02000503000000020004" pitchFamily="2" charset="0"/>
              </a:rPr>
              <a:t>bundlées</a:t>
            </a:r>
            <a:r>
              <a:rPr lang="fr-FR" dirty="0">
                <a:effectLst/>
                <a:latin typeface="Helvetica Neue" panose="02000503000000020004" pitchFamily="2" charset="0"/>
              </a:rPr>
              <a:t> dans le JRE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(clic)</a:t>
            </a:r>
          </a:p>
          <a:p>
            <a:endParaRPr lang="fr-FR" dirty="0">
              <a:effectLst/>
              <a:latin typeface="Helvetica Neue" panose="02000503000000020004" pitchFamily="2" charset="0"/>
            </a:endParaRPr>
          </a:p>
          <a:p>
            <a:r>
              <a:rPr lang="fr-FR" dirty="0">
                <a:effectLst/>
                <a:latin typeface="Helvetica Neue" panose="02000503000000020004" pitchFamily="2" charset="0"/>
              </a:rPr>
              <a:t>Sur linux, les </a:t>
            </a:r>
            <a:r>
              <a:rPr lang="fr-FR" dirty="0" err="1">
                <a:effectLst/>
                <a:latin typeface="Helvetica Neue" panose="02000503000000020004" pitchFamily="2" charset="0"/>
              </a:rPr>
              <a:t>tz</a:t>
            </a:r>
            <a:r>
              <a:rPr lang="fr-FR" dirty="0">
                <a:effectLst/>
                <a:latin typeface="Helvetica Neue" panose="02000503000000020004" pitchFamily="2" charset="0"/>
              </a:rPr>
              <a:t> data sont stockées dans /</a:t>
            </a:r>
            <a:r>
              <a:rPr lang="fr-FR" dirty="0" err="1">
                <a:effectLst/>
                <a:latin typeface="Helvetica Neue" panose="02000503000000020004" pitchFamily="2" charset="0"/>
              </a:rPr>
              <a:t>usr</a:t>
            </a:r>
            <a:r>
              <a:rPr lang="fr-FR" dirty="0">
                <a:effectLst/>
                <a:latin typeface="Helvetica Neue" panose="02000503000000020004" pitchFamily="2" charset="0"/>
              </a:rPr>
              <a:t>/</a:t>
            </a:r>
            <a:r>
              <a:rPr lang="fr-FR" dirty="0" err="1">
                <a:effectLst/>
                <a:latin typeface="Helvetica Neue" panose="02000503000000020004" pitchFamily="2" charset="0"/>
              </a:rPr>
              <a:t>share</a:t>
            </a:r>
            <a:r>
              <a:rPr lang="fr-FR" dirty="0">
                <a:effectLst/>
                <a:latin typeface="Helvetica Neue" panose="02000503000000020004" pitchFamily="2" charset="0"/>
              </a:rPr>
              <a:t>/</a:t>
            </a:r>
            <a:r>
              <a:rPr lang="fr-FR" dirty="0" err="1">
                <a:effectLst/>
                <a:latin typeface="Helvetica Neue" panose="02000503000000020004" pitchFamily="2" charset="0"/>
              </a:rPr>
              <a:t>zoneinfo</a:t>
            </a:r>
            <a:r>
              <a:rPr lang="fr-FR" dirty="0">
                <a:effectLst/>
                <a:latin typeface="Helvetica Neue" panose="02000503000000020004" pitchFamily="2" charset="0"/>
              </a:rPr>
              <a:t>/</a:t>
            </a:r>
          </a:p>
          <a:p>
            <a:r>
              <a:rPr lang="fr-FR" dirty="0">
                <a:effectLst/>
                <a:latin typeface="Helvetica Neue" panose="02000503000000020004" pitchFamily="2" charset="0"/>
              </a:rPr>
              <a:t>La plupart des </a:t>
            </a:r>
            <a:r>
              <a:rPr lang="fr-FR" dirty="0" err="1">
                <a:effectLst/>
                <a:latin typeface="Helvetica Neue" panose="02000503000000020004" pitchFamily="2" charset="0"/>
              </a:rPr>
              <a:t>db</a:t>
            </a:r>
            <a:r>
              <a:rPr lang="fr-FR" dirty="0">
                <a:effectLst/>
                <a:latin typeface="Helvetica Neue" panose="02000503000000020004" pitchFamily="2" charset="0"/>
              </a:rPr>
              <a:t> relationnelles doivent être mise à jour à partir des données de votre </a:t>
            </a:r>
            <a:r>
              <a:rPr lang="fr-FR" dirty="0" err="1">
                <a:effectLst/>
                <a:latin typeface="Helvetica Neue" panose="02000503000000020004" pitchFamily="2" charset="0"/>
              </a:rPr>
              <a:t>syst</a:t>
            </a:r>
            <a:r>
              <a:rPr lang="fr-FR" dirty="0">
                <a:effectLst/>
                <a:latin typeface="Helvetica Neue" panose="02000503000000020004" pitchFamily="2" charset="0"/>
              </a:rPr>
              <a:t> d’exploitation</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(clic)</a:t>
            </a:r>
          </a:p>
          <a:p>
            <a:r>
              <a:rPr lang="fr-FR" dirty="0">
                <a:effectLst/>
                <a:latin typeface="Helvetica Neue" panose="02000503000000020004" pitchFamily="2" charset="0"/>
              </a:rPr>
              <a:t>En </a:t>
            </a:r>
            <a:r>
              <a:rPr lang="fr-FR" dirty="0" err="1">
                <a:effectLst/>
                <a:latin typeface="Helvetica Neue" panose="02000503000000020004" pitchFamily="2" charset="0"/>
              </a:rPr>
              <a:t>nodeJS</a:t>
            </a:r>
            <a:r>
              <a:rPr lang="fr-FR" dirty="0">
                <a:effectLst/>
                <a:latin typeface="Helvetica Neue" panose="02000503000000020004" pitchFamily="2" charset="0"/>
              </a:rPr>
              <a:t>, c’est le package </a:t>
            </a:r>
            <a:r>
              <a:rPr lang="fr-FR" dirty="0" err="1">
                <a:effectLst/>
                <a:latin typeface="Helvetica Neue" panose="02000503000000020004" pitchFamily="2" charset="0"/>
              </a:rPr>
              <a:t>node-geo-tz</a:t>
            </a:r>
            <a:r>
              <a:rPr lang="fr-FR" dirty="0">
                <a:effectLst/>
                <a:latin typeface="Helvetica Neue" panose="02000503000000020004" pitchFamily="2" charset="0"/>
              </a:rPr>
              <a:t> qu’il faut récupérer il me semble, mais je laisserai les </a:t>
            </a:r>
            <a:r>
              <a:rPr lang="fr-FR" dirty="0" err="1">
                <a:effectLst/>
                <a:latin typeface="Helvetica Neue" panose="02000503000000020004" pitchFamily="2" charset="0"/>
              </a:rPr>
              <a:t>frontos</a:t>
            </a:r>
            <a:r>
              <a:rPr lang="fr-FR" dirty="0">
                <a:effectLst/>
                <a:latin typeface="Helvetica Neue" panose="02000503000000020004" pitchFamily="2" charset="0"/>
              </a:rPr>
              <a:t> me corriger</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Si un jour on a de l’infra aux USA ou ailleurs dans le monde et qu’on continue d’opérer certains systèmes nous-même comme des </a:t>
            </a:r>
            <a:r>
              <a:rPr lang="fr-FR" dirty="0" err="1">
                <a:effectLst/>
                <a:latin typeface="Helvetica Neue" panose="02000503000000020004" pitchFamily="2" charset="0"/>
              </a:rPr>
              <a:t>db</a:t>
            </a:r>
            <a:r>
              <a:rPr lang="fr-FR" dirty="0">
                <a:effectLst/>
                <a:latin typeface="Helvetica Neue" panose="02000503000000020004" pitchFamily="2" charset="0"/>
              </a:rPr>
              <a:t> etc. Il faudra vérifier que ce n’est pas à nous de faire ces MAJ. Mais je laisserai les SRE checker ça.</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3592168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Un exemple de time zones listées</a:t>
            </a:r>
          </a:p>
          <a:p>
            <a:endParaRPr lang="fr-FR" dirty="0">
              <a:effectLst/>
              <a:latin typeface="Helvetica Neue" panose="02000503000000020004" pitchFamily="2" charset="0"/>
            </a:endParaRPr>
          </a:p>
          <a:p>
            <a:r>
              <a:rPr lang="fr-FR" dirty="0">
                <a:effectLst/>
                <a:latin typeface="Helvetica Neue" panose="02000503000000020004" pitchFamily="2" charset="0"/>
              </a:rPr>
              <a:t>Sauf qu’elles sont ici exprimées en GMT (c’est bizarre)</a:t>
            </a: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1957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en tant que dev (que j’étais toujours jusqu’à y a 2 ans et ma prise de fonction), j’ai pas mal été confronté à ce sujet.</a:t>
            </a:r>
          </a:p>
          <a:p>
            <a:endParaRPr lang="fr-FR" dirty="0"/>
          </a:p>
          <a:p>
            <a:pPr marL="171450" indent="-171450">
              <a:buFont typeface="Arial" panose="020B0604020202020204" pitchFamily="34" charset="0"/>
              <a:buChar char="•"/>
            </a:pPr>
            <a:r>
              <a:rPr lang="fr-FR" dirty="0">
                <a:effectLst/>
                <a:latin typeface="Helvetica Neue" panose="02000503000000020004" pitchFamily="2" charset="0"/>
              </a:rPr>
              <a:t>Déjà, pendant ma période en banque d’investissement (pendant 12 ans), j’ai du concevoir et coder des systèmes 24/7 – follow the </a:t>
            </a:r>
            <a:r>
              <a:rPr lang="fr-FR" dirty="0" err="1">
                <a:effectLst/>
                <a:latin typeface="Helvetica Neue" panose="02000503000000020004" pitchFamily="2" charset="0"/>
              </a:rPr>
              <a:t>sun</a:t>
            </a:r>
            <a:r>
              <a:rPr lang="fr-FR" dirty="0">
                <a:effectLst/>
                <a:latin typeface="Helvetica Neue" panose="02000503000000020004" pitchFamily="2" charset="0"/>
              </a:rPr>
              <a:t> (j’ai fait la guerre des </a:t>
            </a:r>
            <a:r>
              <a:rPr lang="fr-FR" dirty="0" err="1">
                <a:effectLst/>
                <a:latin typeface="Helvetica Neue" panose="02000503000000020004" pitchFamily="2" charset="0"/>
              </a:rPr>
              <a:t>leap</a:t>
            </a:r>
            <a:r>
              <a:rPr lang="fr-FR" dirty="0">
                <a:effectLst/>
                <a:latin typeface="Helvetica Neue" panose="02000503000000020004" pitchFamily="2" charset="0"/>
              </a:rPr>
              <a:t> seconds et des time gaps comme on dit 😄) et j’ai souvent été une sorte de SRE avant l’heure. A ce titre, j’ai pas mal passé de temps à voir comment on pourrait gérer au mieux la </a:t>
            </a:r>
            <a:r>
              <a:rPr lang="fr-FR" dirty="0" err="1">
                <a:effectLst/>
                <a:latin typeface="Helvetica Neue" panose="02000503000000020004" pitchFamily="2" charset="0"/>
              </a:rPr>
              <a:t>syncho</a:t>
            </a:r>
            <a:r>
              <a:rPr lang="fr-FR" dirty="0">
                <a:effectLst/>
                <a:latin typeface="Helvetica Neue" panose="02000503000000020004" pitchFamily="2" charset="0"/>
              </a:rPr>
              <a:t> des horloges de nos services </a:t>
            </a:r>
            <a:r>
              <a:rPr lang="fr-FR" dirty="0" err="1">
                <a:effectLst/>
                <a:latin typeface="Helvetica Neue" panose="02000503000000020004" pitchFamily="2" charset="0"/>
              </a:rPr>
              <a:t>low</a:t>
            </a:r>
            <a:r>
              <a:rPr lang="fr-FR" dirty="0">
                <a:effectLst/>
                <a:latin typeface="Helvetica Neue" panose="02000503000000020004" pitchFamily="2" charset="0"/>
              </a:rPr>
              <a:t> </a:t>
            </a:r>
            <a:r>
              <a:rPr lang="fr-FR" dirty="0" err="1">
                <a:effectLst/>
                <a:latin typeface="Helvetica Neue" panose="02000503000000020004" pitchFamily="2" charset="0"/>
              </a:rPr>
              <a:t>latency</a:t>
            </a:r>
            <a:r>
              <a:rPr lang="fr-FR" dirty="0">
                <a:effectLst/>
                <a:latin typeface="Helvetica Neue" panose="02000503000000020004" pitchFamily="2" charset="0"/>
              </a:rPr>
              <a:t>. (</a:t>
            </a:r>
            <a:r>
              <a:rPr lang="fr-FR" dirty="0" err="1">
                <a:effectLst/>
                <a:latin typeface="Helvetica Neue" panose="02000503000000020004" pitchFamily="2" charset="0"/>
              </a:rPr>
              <a:t>domain</a:t>
            </a:r>
            <a:r>
              <a:rPr lang="fr-FR" dirty="0">
                <a:effectLst/>
                <a:latin typeface="Helvetica Neue" panose="02000503000000020004" pitchFamily="2" charset="0"/>
              </a:rPr>
              <a:t> time II)</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Quelques années après, quand j’étais à mon compte, j’ai fait de l’Event </a:t>
            </a:r>
            <a:r>
              <a:rPr lang="fr-FR" dirty="0" err="1">
                <a:effectLst/>
                <a:latin typeface="Helvetica Neue" panose="02000503000000020004" pitchFamily="2" charset="0"/>
              </a:rPr>
              <a:t>sourcing</a:t>
            </a:r>
            <a:r>
              <a:rPr lang="fr-FR" dirty="0">
                <a:effectLst/>
                <a:latin typeface="Helvetica Neue" panose="02000503000000020004" pitchFamily="2" charset="0"/>
              </a:rPr>
              <a:t> bi-temporel (avec modification du passé et prévision de l’avenir) pour un asset manager qui gérait des fonds à l’international (une dinguerie en termes de questions métiers sur le temps et les créneaux horaires/time zone à considérer)</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Puis j’ai bossé dans pour un très grand groupe hôtelier, où je m’occupais avec mon équipe de tous les back–ends et de toutes les APIs du groupe. Y compris ceux des sites de leur plateforme de réservation de chambres d'hôtels </a:t>
            </a:r>
            <a:r>
              <a:rPr lang="fr-FR" dirty="0" err="1">
                <a:effectLst/>
                <a:latin typeface="Helvetica Neue" panose="02000503000000020004" pitchFamily="2" charset="0"/>
              </a:rPr>
              <a:t>worldwide</a:t>
            </a:r>
            <a:r>
              <a:rPr lang="fr-FR" dirty="0">
                <a:effectLst/>
                <a:latin typeface="Helvetica Neue" panose="02000503000000020004" pitchFamily="2" charset="0"/>
              </a:rPr>
              <a:t> </a:t>
            </a:r>
          </a:p>
          <a:p>
            <a:pPr marL="628650" lvl="1" indent="-171450">
              <a:buFont typeface="Arial" panose="020B0604020202020204" pitchFamily="34" charset="0"/>
              <a:buChar char="•"/>
            </a:pPr>
            <a:r>
              <a:rPr lang="fr-FR" dirty="0">
                <a:effectLst/>
                <a:latin typeface="Helvetica Neue" panose="02000503000000020004" pitchFamily="2" charset="0"/>
              </a:rPr>
              <a:t>A nouveau le follow the </a:t>
            </a:r>
            <a:r>
              <a:rPr lang="fr-FR" dirty="0" err="1">
                <a:effectLst/>
                <a:latin typeface="Helvetica Neue" panose="02000503000000020004" pitchFamily="2" charset="0"/>
              </a:rPr>
              <a:t>sun</a:t>
            </a:r>
            <a:r>
              <a:rPr lang="fr-FR" dirty="0">
                <a:effectLst/>
                <a:latin typeface="Helvetica Neue" panose="02000503000000020004" pitchFamily="2" charset="0"/>
              </a:rPr>
              <a:t> et le retour des time zones etc.</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Bref vous l’aurez compris. C’est un sujet qui me parle </a:t>
            </a:r>
            <a:r>
              <a:rPr lang="fr-FR" dirty="0">
                <a:effectLst/>
                <a:latin typeface=".Apple Color Emoji UI"/>
              </a:rPr>
              <a:t>😄</a:t>
            </a:r>
            <a:endParaRPr lang="fr-FR" dirty="0">
              <a:effectLst/>
              <a:latin typeface="Helvetica Neue" panose="02000503000000020004" pitchFamily="2" charset="0"/>
            </a:endParaRPr>
          </a:p>
          <a:p>
            <a:endParaRPr lang="fr-FR" dirty="0"/>
          </a:p>
          <a:p>
            <a:endParaRPr lang="fr-FR" dirty="0"/>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Tout à l'heure, j’ai donné en exemple UTC +00 </a:t>
            </a:r>
          </a:p>
          <a:p>
            <a:endParaRPr lang="fr-FR" dirty="0">
              <a:effectLst/>
              <a:latin typeface="Helvetica Neue" panose="02000503000000020004" pitchFamily="2" charset="0"/>
            </a:endParaRPr>
          </a:p>
          <a:p>
            <a:r>
              <a:rPr lang="fr-FR" dirty="0">
                <a:effectLst/>
                <a:latin typeface="Helvetica Neue" panose="02000503000000020004" pitchFamily="2" charset="0"/>
              </a:rPr>
              <a:t>Faut enfin qu’on voit à quoi correspond ce nouveau temps Universel coordonné : UTC </a:t>
            </a:r>
          </a:p>
          <a:p>
            <a:endParaRPr lang="fr-FR" dirty="0">
              <a:effectLst/>
              <a:latin typeface="Helvetica Neue" panose="02000503000000020004" pitchFamily="2" charset="0"/>
            </a:endParaRPr>
          </a:p>
          <a:p>
            <a:r>
              <a:rPr lang="fr-FR" dirty="0">
                <a:effectLst/>
                <a:latin typeface="Helvetica Neue" panose="02000503000000020004" pitchFamily="2" charset="0"/>
              </a:rPr>
              <a:t>(</a:t>
            </a:r>
            <a:r>
              <a:rPr lang="fr-FR" dirty="0" err="1">
                <a:effectLst/>
                <a:latin typeface="Helvetica Neue" panose="02000503000000020004" pitchFamily="2" charset="0"/>
              </a:rPr>
              <a:t>coordinated</a:t>
            </a:r>
            <a:r>
              <a:rPr lang="fr-FR" dirty="0">
                <a:effectLst/>
                <a:latin typeface="Helvetica Neue" panose="02000503000000020004" pitchFamily="2" charset="0"/>
              </a:rPr>
              <a:t> </a:t>
            </a:r>
            <a:r>
              <a:rPr lang="fr-FR" dirty="0" err="1">
                <a:effectLst/>
                <a:latin typeface="Helvetica Neue" panose="02000503000000020004" pitchFamily="2" charset="0"/>
              </a:rPr>
              <a:t>universal</a:t>
            </a:r>
            <a:r>
              <a:rPr lang="fr-FR" dirty="0">
                <a:effectLst/>
                <a:latin typeface="Helvetica Neue" panose="02000503000000020004" pitchFamily="2" charset="0"/>
              </a:rPr>
              <a:t> </a:t>
            </a:r>
            <a:r>
              <a:rPr lang="fr-FR" b="1" dirty="0">
                <a:effectLst/>
                <a:latin typeface="Helvetica Neue" panose="02000503000000020004" pitchFamily="2" charset="0"/>
              </a:rPr>
              <a:t>time</a:t>
            </a:r>
            <a:r>
              <a:rPr lang="fr-FR" dirty="0">
                <a:effectLst/>
                <a:latin typeface="Helvetica Neue" panose="02000503000000020004" pitchFamily="2" charset="0"/>
              </a:rPr>
              <a:t>) que je mentionne depuis le début.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avant de voir à quoi correspond UTC, il faut qu’on comprenne toutes et tous un autre concept clé que sont les </a:t>
            </a:r>
            <a:r>
              <a:rPr lang="fr-FR" b="1" dirty="0">
                <a:effectLst/>
                <a:latin typeface="Helvetica Neue" panose="02000503000000020004" pitchFamily="2" charset="0"/>
              </a:rPr>
              <a:t>secondes intercalaires</a:t>
            </a:r>
            <a:r>
              <a:rPr lang="fr-FR" dirty="0">
                <a:effectLst/>
                <a:latin typeface="Helvetica Neue" panose="02000503000000020004" pitchFamily="2" charset="0"/>
              </a:rPr>
              <a:t> (les </a:t>
            </a:r>
            <a:r>
              <a:rPr lang="fr-FR" b="1" dirty="0" err="1">
                <a:effectLst/>
                <a:latin typeface="Helvetica Neue" panose="02000503000000020004" pitchFamily="2" charset="0"/>
              </a:rPr>
              <a:t>leaps</a:t>
            </a:r>
            <a:r>
              <a:rPr lang="fr-FR" b="1" dirty="0">
                <a:effectLst/>
                <a:latin typeface="Helvetica Neue" panose="02000503000000020004" pitchFamily="2" charset="0"/>
              </a:rPr>
              <a:t> secondes </a:t>
            </a:r>
            <a:r>
              <a:rPr lang="fr-FR" dirty="0">
                <a:effectLst/>
                <a:latin typeface="Helvetica Neue" panose="02000503000000020004" pitchFamily="2" charset="0"/>
              </a:rPr>
              <a:t>en anglais</a:t>
            </a:r>
            <a:r>
              <a:rPr lang="fr-FR" b="1" dirty="0">
                <a:effectLst/>
                <a:latin typeface="Helvetica Neue" panose="02000503000000020004" pitchFamily="2" charset="0"/>
              </a:rPr>
              <a:t>)</a:t>
            </a:r>
            <a:r>
              <a:rPr lang="fr-FR" dirty="0">
                <a:effectLst/>
                <a:latin typeface="Helvetica Neue" panose="02000503000000020004" pitchFamily="2" charset="0"/>
              </a:rPr>
              <a:t>.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3676901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Avant de parler des </a:t>
            </a:r>
            <a:r>
              <a:rPr lang="fr-FR" dirty="0" err="1">
                <a:effectLst/>
                <a:latin typeface="Helvetica Neue" panose="02000503000000020004" pitchFamily="2" charset="0"/>
              </a:rPr>
              <a:t>leap</a:t>
            </a:r>
            <a:r>
              <a:rPr lang="fr-FR" dirty="0">
                <a:effectLst/>
                <a:latin typeface="Helvetica Neue" panose="02000503000000020004" pitchFamily="2" charset="0"/>
              </a:rPr>
              <a:t> seconds, il faut juste qu’on aborde avant le Temps Atomique International (TAI, dont l’acronyme international vient du Français : Temps Atomique International; TAI). </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une moyenne d'horloges atomique comme ici en zoom sur votre écran.</a:t>
            </a:r>
          </a:p>
          <a:p>
            <a:endParaRPr lang="fr-FR" dirty="0">
              <a:effectLst/>
              <a:latin typeface="Helvetica Neue" panose="02000503000000020004" pitchFamily="2" charset="0"/>
            </a:endParaRPr>
          </a:p>
          <a:p>
            <a:r>
              <a:rPr lang="fr-FR" dirty="0">
                <a:effectLst/>
                <a:latin typeface="Helvetica Neue" panose="02000503000000020004" pitchFamily="2" charset="0"/>
              </a:rPr>
              <a:t>Une horloge Atomique est basée sur des observations physiques pour définir à quoi correspond 1 seconde (observations faites sur des atomes de </a:t>
            </a:r>
            <a:r>
              <a:rPr lang="fr-FR" dirty="0" err="1">
                <a:effectLst/>
                <a:latin typeface="Helvetica Neue" panose="02000503000000020004" pitchFamily="2" charset="0"/>
              </a:rPr>
              <a:t>Cesium</a:t>
            </a:r>
            <a:r>
              <a:rPr lang="fr-FR" dirty="0">
                <a:effectLst/>
                <a:latin typeface="Helvetica Neue" panose="02000503000000020004" pitchFamily="2" charset="0"/>
              </a:rPr>
              <a:t> 133)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Le TAI est à la base du temps de référence (UTC), mais n’est pas exploitable directement civilement.</a:t>
            </a:r>
          </a:p>
          <a:p>
            <a:endParaRPr lang="fr-FR" dirty="0">
              <a:effectLst/>
              <a:latin typeface="Helvetica Neue" panose="02000503000000020004" pitchFamily="2" charset="0"/>
            </a:endParaRPr>
          </a:p>
          <a:p>
            <a:r>
              <a:rPr lang="fr-FR" dirty="0">
                <a:effectLst/>
                <a:latin typeface="Helvetica Neue" panose="02000503000000020004" pitchFamily="2" charset="0"/>
              </a:rPr>
              <a:t>Pourquoi d'après vous ?</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254763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effectLst/>
              <a:latin typeface="Helvetica Neue" panose="02000503000000020004" pitchFamily="2" charset="0"/>
            </a:endParaRPr>
          </a:p>
          <a:p>
            <a:r>
              <a:rPr lang="fr-FR" dirty="0">
                <a:effectLst/>
                <a:latin typeface="Helvetica Neue" panose="02000503000000020004" pitchFamily="2" charset="0"/>
              </a:rPr>
              <a:t>C’est lié à la rotation de la terre sur elle-même qui n’est pas régulière (lié notamment à des faits géologiques), mais surtout au fait que la terre tourne de moins en moins vite autours d'elle-même.</a:t>
            </a:r>
          </a:p>
          <a:p>
            <a:endParaRPr lang="fr-FR" dirty="0">
              <a:effectLst/>
              <a:latin typeface="Helvetica Neue" panose="02000503000000020004" pitchFamily="2" charset="0"/>
            </a:endParaRPr>
          </a:p>
          <a:p>
            <a:r>
              <a:rPr lang="fr-FR" dirty="0">
                <a:effectLst/>
                <a:latin typeface="Helvetica Neue" panose="02000503000000020004" pitchFamily="2" charset="0"/>
              </a:rPr>
              <a:t>Des secondes doivent du coup être insérées de temps en temps, afin que l'heure réelle de la journée corresponde toujours à sa définition.</a:t>
            </a:r>
          </a:p>
          <a:p>
            <a:r>
              <a:rPr lang="fr-FR" dirty="0">
                <a:effectLst/>
                <a:latin typeface="Helvetica Neue" panose="02000503000000020004" pitchFamily="2" charset="0"/>
              </a:rPr>
              <a:t> </a:t>
            </a:r>
          </a:p>
          <a:p>
            <a:r>
              <a:rPr lang="fr-FR" dirty="0">
                <a:effectLst/>
                <a:latin typeface="Helvetica Neue" panose="02000503000000020004" pitchFamily="2" charset="0"/>
              </a:rPr>
              <a:t>Ces secondes intercalaires sont ajoutées </a:t>
            </a:r>
          </a:p>
          <a:p>
            <a:r>
              <a:rPr lang="fr-FR" dirty="0">
                <a:effectLst/>
                <a:latin typeface="Helvetica Neue" panose="02000503000000020004" pitchFamily="2" charset="0"/>
              </a:rPr>
              <a:t>- soit le 30 juin</a:t>
            </a:r>
          </a:p>
          <a:p>
            <a:r>
              <a:rPr lang="fr-FR" dirty="0">
                <a:effectLst/>
                <a:latin typeface="Helvetica Neue" panose="02000503000000020004" pitchFamily="2" charset="0"/>
              </a:rPr>
              <a:t>- soit le 31 décembre</a:t>
            </a:r>
          </a:p>
          <a:p>
            <a:endParaRPr lang="fr-FR" dirty="0">
              <a:effectLst/>
              <a:latin typeface="Helvetica Neue" panose="02000503000000020004" pitchFamily="2" charset="0"/>
            </a:endParaRPr>
          </a:p>
          <a:p>
            <a:r>
              <a:rPr lang="fr-FR" dirty="0">
                <a:effectLst/>
                <a:latin typeface="Helvetica Neue" panose="02000503000000020004" pitchFamily="2" charset="0"/>
              </a:rPr>
              <a:t>A ce jour, entre 20 et 30 secondes intercalaires ont été ajoutées depuis 1972, soit environ une par an jusqu'en 1998 et environ une tous les quatre ans depuis.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3699746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Comment elles sont ajoutées me direz-vous ? Et bien ces jours-là, on les ajoute en fin de journée, une seconde supplémentaire : après 23:59:59, </a:t>
            </a:r>
          </a:p>
          <a:p>
            <a:endParaRPr lang="fr-FR" dirty="0">
              <a:effectLst/>
              <a:latin typeface="Helvetica Neue" panose="02000503000000020004" pitchFamily="2" charset="0"/>
            </a:endParaRPr>
          </a:p>
          <a:p>
            <a:r>
              <a:rPr lang="fr-FR" dirty="0">
                <a:effectLst/>
                <a:latin typeface="Helvetica Neue" panose="02000503000000020004" pitchFamily="2" charset="0"/>
              </a:rPr>
              <a:t>on a une curieuse 23:59:60</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Mais ces secondes intercalaires ne viennent pas modifier le TAI, qui est un absolu qui ne tient pas compte de la rotation de la Terre. On les rajoute au temps qui est plus pratique pour la vie civile.</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Et d’après vous, de quel standard de temps s’agit t-il concernant la vie civile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a:effectLst/>
                <a:latin typeface="Helvetica Neue" panose="02000503000000020004" pitchFamily="2" charset="0"/>
              </a:rPr>
              <a:t>(clicGMT</a:t>
            </a:r>
            <a:r>
              <a:rPr lang="fr-FR" dirty="0">
                <a:effectLst/>
                <a:latin typeface="Helvetica Neue" panose="02000503000000020004" pitchFamily="2" charset="0"/>
              </a:rPr>
              <a:t>)</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21478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Pendant des années, les Anglais ont dominés le monde et les océans. Du coup, le temps de référence fut celui du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(aka. GMT)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pour Greenwich </a:t>
            </a:r>
            <a:r>
              <a:rPr lang="fr-FR" dirty="0" err="1">
                <a:effectLst/>
                <a:latin typeface="Helvetica Neue" panose="02000503000000020004" pitchFamily="2" charset="0"/>
              </a:rPr>
              <a:t>Mean</a:t>
            </a:r>
            <a:r>
              <a:rPr lang="fr-FR" dirty="0">
                <a:effectLst/>
                <a:latin typeface="Helvetica Neue" panose="02000503000000020004" pitchFamily="2" charset="0"/>
              </a:rPr>
              <a:t> Time / Méridien de Greenwich (longitude 0). </a:t>
            </a:r>
          </a:p>
          <a:p>
            <a:endParaRPr lang="fr-FR" dirty="0">
              <a:effectLst/>
              <a:latin typeface="Helvetica Neue" panose="02000503000000020004" pitchFamily="2" charset="0"/>
            </a:endParaRPr>
          </a:p>
          <a:p>
            <a:r>
              <a:rPr lang="fr-FR" dirty="0">
                <a:effectLst/>
                <a:latin typeface="Helvetica Neue" panose="02000503000000020004" pitchFamily="2" charset="0"/>
              </a:rPr>
              <a:t>GMT : c’est l’Heure actuelle de la journée vue depuis le méridien de Greenwich. Est utilisé comme heure mondiale standard Pour Mr et Mme tout le monde. </a:t>
            </a:r>
          </a:p>
          <a:p>
            <a:endParaRPr lang="fr-FR" dirty="0">
              <a:effectLst/>
              <a:latin typeface="Helvetica Neue" panose="02000503000000020004" pitchFamily="2" charset="0"/>
            </a:endParaRPr>
          </a:p>
          <a:p>
            <a:r>
              <a:rPr lang="fr-FR" dirty="0">
                <a:effectLst/>
                <a:latin typeface="Helvetica Neue" panose="02000503000000020004" pitchFamily="2" charset="0"/>
              </a:rPr>
              <a:t>Par contre, POUR les systèmes plus précis et informatisés, c’est UTC qui a désormais remplacé le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depuis des années. Greenwich est en quelque sorte abandonné / déprécié. Après, comme pour tous les changements dans la vie. Y a les gens qui s’adaptent vite et puis y a les autres. Du coup, il n’est pas rare de continuer à voir le concept de GMT dans certains outils (surtout pour Mr et Mme tout le monde)</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1511028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effectLst/>
                <a:latin typeface="Helvetica Neue" panose="02000503000000020004" pitchFamily="2" charset="0"/>
              </a:rPr>
              <a:t>Ce qui nous mène à notre premier Pro-tip de la journée ;-)</a:t>
            </a:r>
          </a:p>
          <a:p>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effectLst/>
                <a:latin typeface="Helvetica Neue" panose="02000503000000020004" pitchFamily="2" charset="0"/>
              </a:rPr>
              <a:t>Ne vous faites pas avoir comme moi sur la prononciation quand vous cherchez à vous y rendre à Londres et que vous demandez votre route aux passants : ne dites pas </a:t>
            </a:r>
            <a:r>
              <a:rPr lang="fr-FR" b="0" dirty="0" err="1">
                <a:effectLst/>
                <a:latin typeface="Helvetica Neue" panose="02000503000000020004" pitchFamily="2" charset="0"/>
              </a:rPr>
              <a:t>GreenWich</a:t>
            </a:r>
            <a:r>
              <a:rPr lang="fr-FR" b="0" dirty="0">
                <a:effectLst/>
                <a:latin typeface="Helvetica Neue" panose="02000503000000020004" pitchFamily="2" charset="0"/>
              </a:rPr>
              <a:t>, mais prononcez plutôt Green(w)</a:t>
            </a:r>
            <a:r>
              <a:rPr lang="fr-FR" b="0" dirty="0" err="1">
                <a:effectLst/>
                <a:latin typeface="Helvetica Neue" panose="02000503000000020004" pitchFamily="2" charset="0"/>
              </a:rPr>
              <a:t>ich</a:t>
            </a:r>
            <a:r>
              <a:rPr lang="fr-FR" b="0" dirty="0">
                <a:effectLst/>
                <a:latin typeface="Helvetica Neue" panose="02000503000000020004" pitchFamily="2" charset="0"/>
              </a:rPr>
              <a:t>.  </a:t>
            </a:r>
          </a:p>
          <a:p>
            <a:endParaRPr lang="fr-FR" b="0" dirty="0">
              <a:effectLst/>
              <a:latin typeface="Helvetica Neue" panose="02000503000000020004" pitchFamily="2" charset="0"/>
            </a:endParaRPr>
          </a:p>
          <a:p>
            <a:r>
              <a:rPr lang="fr-FR" b="0" dirty="0">
                <a:effectLst/>
                <a:latin typeface="Helvetica Neue" panose="02000503000000020004" pitchFamily="2" charset="0"/>
              </a:rPr>
              <a:t>Pas sûr que ça vous soit utile en codant, mais si vous devez parler à des devs anglais, ça peut être utile.</a:t>
            </a:r>
          </a:p>
          <a:p>
            <a:endParaRPr lang="fr-FR" b="0" dirty="0">
              <a:effectLst/>
              <a:latin typeface="Helvetica Neue" panose="02000503000000020004" pitchFamily="2" charset="0"/>
            </a:endParaRPr>
          </a:p>
          <a:p>
            <a:endParaRPr lang="fr-FR" b="0" dirty="0">
              <a:effectLst/>
              <a:latin typeface="Helvetica Neue" panose="02000503000000020004" pitchFamily="2" charset="0"/>
            </a:endParaRPr>
          </a:p>
          <a:p>
            <a:endParaRPr lang="fr-FR" b="0"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272658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bon c’est comme ça : </a:t>
            </a:r>
          </a:p>
          <a:p>
            <a:endParaRPr lang="fr-FR" dirty="0">
              <a:effectLst/>
              <a:latin typeface="Helvetica Neue" panose="02000503000000020004" pitchFamily="2" charset="0"/>
            </a:endParaRPr>
          </a:p>
          <a:p>
            <a:r>
              <a:rPr lang="fr-FR" dirty="0">
                <a:effectLst/>
                <a:latin typeface="Helvetica Neue" panose="02000503000000020004" pitchFamily="2" charset="0"/>
              </a:rPr>
              <a:t>Dommage pour les anglais et adieu </a:t>
            </a:r>
            <a:r>
              <a:rPr lang="fr-FR" dirty="0" err="1">
                <a:effectLst/>
                <a:latin typeface="Helvetica Neue" panose="02000503000000020004" pitchFamily="2" charset="0"/>
              </a:rPr>
              <a:t>Greenwhich</a:t>
            </a:r>
            <a:r>
              <a:rPr lang="fr-FR" dirty="0">
                <a:effectLst/>
                <a:latin typeface="Helvetica Neue" panose="02000503000000020004" pitchFamily="2" charset="0"/>
              </a:rPr>
              <a:t> : bienvenu désormais à UTC, qui est devenu</a:t>
            </a:r>
            <a:r>
              <a:rPr lang="fr-FR" i="1" dirty="0">
                <a:effectLst/>
                <a:latin typeface="Helvetica Neue" panose="02000503000000020004" pitchFamily="2" charset="0"/>
              </a:rPr>
              <a:t> la nouvelle </a:t>
            </a:r>
            <a:r>
              <a:rPr lang="fr-FR" b="1" i="1" dirty="0">
                <a:effectLst/>
                <a:latin typeface="Helvetica Neue" panose="02000503000000020004" pitchFamily="2" charset="0"/>
              </a:rPr>
              <a:t>base du temps civil international</a:t>
            </a:r>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UTC pour Universal Time </a:t>
            </a:r>
            <a:r>
              <a:rPr lang="fr-FR" dirty="0" err="1">
                <a:effectLst/>
                <a:latin typeface="Helvetica Neue" panose="02000503000000020004" pitchFamily="2" charset="0"/>
              </a:rPr>
              <a:t>Coordinated</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Y a rien qui vous choque là dedans ?</a:t>
            </a:r>
          </a:p>
          <a:p>
            <a:endParaRPr lang="fr-FR" dirty="0">
              <a:effectLst/>
              <a:latin typeface="Helvetica Neue" panose="02000503000000020004" pitchFamily="2" charset="0"/>
            </a:endParaRPr>
          </a:p>
          <a:p>
            <a:r>
              <a:rPr lang="fr-FR" b="1" dirty="0">
                <a:effectLst/>
                <a:latin typeface="Helvetica Neue" panose="02000503000000020004" pitchFamily="2" charset="0"/>
              </a:rPr>
              <a:t>C’est de l’anglais valide ça pour vous ? Universal Time </a:t>
            </a:r>
            <a:r>
              <a:rPr lang="fr-FR" b="1" dirty="0" err="1">
                <a:effectLst/>
                <a:latin typeface="Helvetica Neue" panose="02000503000000020004" pitchFamily="2" charset="0"/>
              </a:rPr>
              <a:t>Coordinated</a:t>
            </a:r>
            <a:r>
              <a:rPr lang="fr-FR" b="1" dirty="0">
                <a:effectLst/>
                <a:latin typeface="Helvetica Neue" panose="02000503000000020004" pitchFamily="2" charset="0"/>
              </a:rPr>
              <a:t> ?</a:t>
            </a:r>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28806667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n’importe quoi ! Et c’est normal, c’est le résultat d’un compromis entre l'anglais et le Français.</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strike="sngStrike" dirty="0">
                <a:effectLst/>
                <a:latin typeface="Helvetica Neue" panose="02000503000000020004" pitchFamily="2" charset="0"/>
              </a:rPr>
              <a:t>Pendant longtemps le français était la langue de la diplomatie dans le monde. Bon, c’est plus le cas désormais, remplacé par l’anglais.</a:t>
            </a:r>
          </a:p>
          <a:p>
            <a:r>
              <a:rPr lang="fr-FR" strike="sngStrike" dirty="0">
                <a:effectLst/>
                <a:latin typeface="Helvetica Neue" panose="02000503000000020004" pitchFamily="2" charset="0"/>
              </a:rPr>
              <a:t>Mais durant cette transition, ça discutait sec entre personnes partisanes du Français et personnes partisanes de l’anglais. Et d’où ce compromis UTC.</a:t>
            </a: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2174085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L’heure UTC est asservie à la rotation de la terre sur elle-même. C’est un outil créé pour, en quelques sortes, nous aider à rester synchronisé sur cette rotation.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est basé sur le TAI, et son </a:t>
            </a:r>
            <a:r>
              <a:rPr lang="fr-FR" dirty="0" err="1">
                <a:effectLst/>
                <a:latin typeface="Helvetica Neue" panose="02000503000000020004" pitchFamily="2" charset="0"/>
              </a:rPr>
              <a:t>Epoch</a:t>
            </a:r>
            <a:r>
              <a:rPr lang="fr-FR" dirty="0">
                <a:effectLst/>
                <a:latin typeface="Helvetica Neue" panose="02000503000000020004" pitchFamily="2" charset="0"/>
              </a:rPr>
              <a:t> (c.a.d. son t0 est le 1ᵉʳ janvier 1970 00:00:00 UTC) - création d’Unix</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549237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Vu que j’ai parlé d’</a:t>
            </a:r>
            <a:r>
              <a:rPr lang="fr-FR" dirty="0" err="1">
                <a:effectLst/>
                <a:latin typeface="Helvetica Neue" panose="02000503000000020004" pitchFamily="2" charset="0"/>
              </a:rPr>
              <a:t>epoch</a:t>
            </a:r>
            <a:r>
              <a:rPr lang="fr-FR" dirty="0">
                <a:effectLst/>
                <a:latin typeface="Helvetica Neue" panose="02000503000000020004" pitchFamily="2" charset="0"/>
              </a:rPr>
              <a:t> (qui est un temps </a:t>
            </a:r>
            <a:r>
              <a:rPr lang="fr-FR" dirty="0" err="1">
                <a:effectLst/>
                <a:latin typeface="Helvetica Neue" panose="02000503000000020004" pitchFamily="2" charset="0"/>
              </a:rPr>
              <a:t>zero</a:t>
            </a:r>
            <a:r>
              <a:rPr lang="fr-FR" dirty="0">
                <a:effectLst/>
                <a:latin typeface="Helvetica Neue" panose="02000503000000020004" pitchFamily="2" charset="0"/>
              </a:rPr>
              <a:t>), définissons en 2-2 ce qu’est un timestamp.</a:t>
            </a:r>
          </a:p>
          <a:p>
            <a:endParaRPr lang="fr-FR" dirty="0">
              <a:effectLst/>
              <a:latin typeface="Helvetica Neue" panose="02000503000000020004" pitchFamily="2" charset="0"/>
            </a:endParaRPr>
          </a:p>
          <a:p>
            <a:r>
              <a:rPr lang="fr-FR" dirty="0">
                <a:effectLst/>
                <a:latin typeface="Helvetica Neue" panose="02000503000000020004" pitchFamily="2" charset="0"/>
              </a:rPr>
              <a:t>Le timestamp, c’ est le nombre de secondes écoulées entre une certaine date et cet EPOCH (le 1er janvier 1970 à 00:00:00)</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Et normalement c’est le moment où vous me dites : ok, mais c’est quoi la diff entre UTC et GMT du coup ?</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ne tient pas compte des heures d’été (les DST), alors que le temps du méridien de Greenwich : si. C’est ça qui a eu sa peau à l’international (trop variable)</a:t>
            </a: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1163053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fr-FR" dirty="0">
                <a:effectLst/>
                <a:latin typeface="Helvetica Neue" panose="02000503000000020004" pitchFamily="2" charset="0"/>
              </a:rPr>
              <a:t>Au menu aujourd’hui</a:t>
            </a:r>
          </a:p>
          <a:p>
            <a:pPr marL="0" indent="0">
              <a:buFont typeface="+mj-lt"/>
              <a:buNone/>
            </a:pPr>
            <a:endParaRPr lang="fr-FR" dirty="0">
              <a:effectLst/>
              <a:latin typeface="Helvetica Neue" panose="02000503000000020004" pitchFamily="2" charset="0"/>
            </a:endParaRPr>
          </a:p>
          <a:p>
            <a:pPr marL="0" indent="0">
              <a:buFont typeface="+mj-lt"/>
              <a:buNone/>
            </a:pPr>
            <a:r>
              <a:rPr lang="fr-FR" dirty="0">
                <a:effectLst/>
                <a:latin typeface="Helvetica Neue" panose="02000503000000020004" pitchFamily="2" charset="0"/>
              </a:rPr>
              <a:t>(clic)</a:t>
            </a:r>
          </a:p>
          <a:p>
            <a:pPr marL="228600" indent="-228600">
              <a:buFont typeface="+mj-lt"/>
              <a:buAutoNum type="arabicPeriod"/>
            </a:pPr>
            <a:endParaRPr lang="fr-FR" dirty="0">
              <a:effectLst/>
              <a:latin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dirty="0">
                <a:effectLst/>
                <a:latin typeface="Helvetica Neue" panose="02000503000000020004" pitchFamily="2" charset="0"/>
              </a:rPr>
              <a:t>On va commencer par voir ensemble quelques définitions et concepts de base pour se comprendre par la suite, et préparer nos modèles mentaux</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dirty="0">
                <a:effectLst/>
                <a:latin typeface="Helvetica Neue" panose="02000503000000020004" pitchFamily="2" charset="0"/>
              </a:rPr>
              <a:t>(clic)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dirty="0">
                <a:effectLst/>
                <a:latin typeface="Helvetica Neue" panose="02000503000000020004" pitchFamily="2" charset="0"/>
              </a:rPr>
              <a:t>2.  On tentera de répondre ensuite à quelques questions d’ordre pratiques (muni de ces définitions) et on parlera de quels types de données utiliser pour quels usages. On abordera notamment des cas concrets qui se posent chez </a:t>
            </a:r>
            <a:r>
              <a:rPr lang="fr-FR" dirty="0" err="1">
                <a:effectLst/>
                <a:latin typeface="Helvetica Neue" panose="02000503000000020004" pitchFamily="2" charset="0"/>
              </a:rPr>
              <a:t>agicap</a:t>
            </a:r>
            <a:r>
              <a:rPr lang="fr-FR" dirty="0">
                <a:effectLst/>
                <a:latin typeface="Helvetica Neue" panose="02000503000000020004" pitchFamily="2" charset="0"/>
              </a:rPr>
              <a:t>, et en particulier ce qu’on voudrait faire pour corriger des bugs côté CF</a:t>
            </a:r>
            <a:br>
              <a:rPr lang="fr-FR" dirty="0">
                <a:effectLst/>
                <a:latin typeface="Helvetica Neue" panose="02000503000000020004" pitchFamily="2" charset="0"/>
              </a:rPr>
            </a:br>
            <a:br>
              <a:rPr lang="fr-FR" dirty="0">
                <a:effectLst/>
                <a:latin typeface="Helvetica Neue" panose="02000503000000020004" pitchFamily="2" charset="0"/>
              </a:rPr>
            </a:br>
            <a:r>
              <a:rPr lang="fr-FR" dirty="0">
                <a:effectLst/>
                <a:latin typeface="Helvetica Neue" panose="02000503000000020004" pitchFamily="2" charset="0"/>
              </a:rPr>
              <a:t>(clic)</a:t>
            </a:r>
          </a:p>
          <a:p>
            <a:pPr marL="228600" indent="-228600">
              <a:buFont typeface="+mj-lt"/>
              <a:buAutoNum type="arabicPeriod"/>
            </a:pPr>
            <a:endParaRPr lang="fr-FR" dirty="0">
              <a:effectLst/>
              <a:latin typeface="Helvetica Neue" panose="02000503000000020004" pitchFamily="2" charset="0"/>
            </a:endParaRPr>
          </a:p>
          <a:p>
            <a:pPr marL="0" indent="0">
              <a:buFont typeface="+mj-lt"/>
              <a:buNone/>
            </a:pPr>
            <a:r>
              <a:rPr lang="fr-FR" dirty="0">
                <a:effectLst/>
                <a:latin typeface="Helvetica Neue" panose="02000503000000020004" pitchFamily="2" charset="0"/>
              </a:rPr>
              <a:t>3.   On finira par résumer les règles à suivre et les </a:t>
            </a:r>
            <a:r>
              <a:rPr lang="fr-FR" dirty="0" err="1">
                <a:effectLst/>
                <a:latin typeface="Helvetica Neue" panose="02000503000000020004" pitchFamily="2" charset="0"/>
              </a:rPr>
              <a:t>tips</a:t>
            </a:r>
            <a:r>
              <a:rPr lang="fr-FR" dirty="0">
                <a:effectLst/>
                <a:latin typeface="Helvetica Neue" panose="02000503000000020004" pitchFamily="2" charset="0"/>
              </a:rPr>
              <a:t> and tricks à retenir autours des dates, des instants et des </a:t>
            </a:r>
            <a:r>
              <a:rPr lang="fr-FR" dirty="0" err="1">
                <a:effectLst/>
                <a:latin typeface="Helvetica Neue" panose="02000503000000020004" pitchFamily="2" charset="0"/>
              </a:rPr>
              <a:t>timezones</a:t>
            </a:r>
            <a:r>
              <a:rPr lang="fr-FR" dirty="0">
                <a:effectLst/>
                <a:latin typeface="Helvetica Neue" panose="02000503000000020004" pitchFamily="2" charset="0"/>
              </a:rPr>
              <a:t>. L’occasion aussi d’échanger et de poser toutes vos questions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3828449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DST c’est pas une maladie honteuse. Non, DST c’est l’acronyme de </a:t>
            </a:r>
            <a:r>
              <a:rPr lang="fr-FR" dirty="0" err="1">
                <a:effectLst/>
                <a:latin typeface="Helvetica Neue" panose="02000503000000020004" pitchFamily="2" charset="0"/>
              </a:rPr>
              <a:t>Daylight</a:t>
            </a:r>
            <a:r>
              <a:rPr lang="fr-FR" dirty="0">
                <a:effectLst/>
                <a:latin typeface="Helvetica Neue" panose="02000503000000020004" pitchFamily="2" charset="0"/>
              </a:rPr>
              <a:t> </a:t>
            </a:r>
            <a:r>
              <a:rPr lang="fr-FR" dirty="0" err="1">
                <a:effectLst/>
                <a:latin typeface="Helvetica Neue" panose="02000503000000020004" pitchFamily="2" charset="0"/>
              </a:rPr>
              <a:t>Saving</a:t>
            </a:r>
            <a:r>
              <a:rPr lang="fr-FR" dirty="0">
                <a:effectLst/>
                <a:latin typeface="Helvetica Neue" panose="02000503000000020004" pitchFamily="2" charset="0"/>
              </a:rPr>
              <a:t>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trike="sngStrike" dirty="0">
                <a:effectLst/>
                <a:latin typeface="Helvetica Neue" panose="02000503000000020004" pitchFamily="2" charset="0"/>
              </a:rPr>
              <a:t>Parfois appelé usuellement, </a:t>
            </a:r>
            <a:r>
              <a:rPr lang="fr-FR" strike="sngStrike" dirty="0" err="1">
                <a:effectLst/>
                <a:latin typeface="Helvetica Neue" panose="02000503000000020004" pitchFamily="2" charset="0"/>
              </a:rPr>
              <a:t>Daylight</a:t>
            </a:r>
            <a:r>
              <a:rPr lang="fr-FR" strike="sngStrike" dirty="0">
                <a:effectLst/>
                <a:latin typeface="Helvetica Neue" panose="02000503000000020004" pitchFamily="2" charset="0"/>
              </a:rPr>
              <a:t> time (aux USA, Canada et Australie) ou </a:t>
            </a:r>
            <a:r>
              <a:rPr lang="fr-FR" b="1" strike="sngStrike" dirty="0" err="1">
                <a:effectLst/>
                <a:latin typeface="Helvetica Neue" panose="02000503000000020004" pitchFamily="2" charset="0"/>
              </a:rPr>
              <a:t>summer</a:t>
            </a:r>
            <a:r>
              <a:rPr lang="fr-FR" b="1" strike="sngStrike" dirty="0">
                <a:effectLst/>
                <a:latin typeface="Helvetica Neue" panose="02000503000000020004" pitchFamily="2" charset="0"/>
              </a:rPr>
              <a:t> time ailleurs / heure d’été</a:t>
            </a:r>
            <a:r>
              <a:rPr lang="fr-FR" strike="sngStrike" dirty="0">
                <a:effectLst/>
                <a:latin typeface="Helvetica Neue" panose="02000503000000020004" pitchFamily="2" charset="0"/>
              </a:rPr>
              <a:t> (United </a:t>
            </a:r>
            <a:r>
              <a:rPr lang="fr-FR" strike="sngStrike" dirty="0" err="1">
                <a:effectLst/>
                <a:latin typeface="Helvetica Neue" panose="02000503000000020004" pitchFamily="2" charset="0"/>
              </a:rPr>
              <a:t>Kingdom</a:t>
            </a:r>
            <a:r>
              <a:rPr lang="fr-FR" strike="sngStrike" dirty="0">
                <a:effectLst/>
                <a:latin typeface="Helvetica Neue" panose="02000503000000020004" pitchFamily="2" charset="0"/>
              </a:rPr>
              <a:t>, Union </a:t>
            </a:r>
            <a:r>
              <a:rPr lang="fr-FR" strike="sngStrike" dirty="0" err="1">
                <a:effectLst/>
                <a:latin typeface="Helvetica Neue" panose="02000503000000020004" pitchFamily="2" charset="0"/>
              </a:rPr>
              <a:t>Europeene</a:t>
            </a:r>
            <a:r>
              <a:rPr lang="fr-FR" strike="sngStrike" dirty="0">
                <a:effectLst/>
                <a:latin typeface="Helvetica Neue" panose="02000503000000020004" pitchFamily="2" charset="0"/>
              </a:rPr>
              <a:t>, et ailleurs dans le monde).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421156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Heures d’été avancée d’une heure en général pour qu’on puisse profiter du soleil une heure plus tard le soir (et économiser des bougies en </a:t>
            </a:r>
            <a:r>
              <a:rPr lang="fr-FR" dirty="0">
                <a:effectLst/>
                <a:latin typeface="Helvetica Neue" panose="02000503000000020004" pitchFamily="2" charset="0"/>
              </a:rPr>
              <a:t>1784 quand l’idée fut proposée la 1ere fois)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est impacté par ça mais pas UTC, qui se contre-fout de la période de l’année durant laquelle on s’intéresse à des instants universels.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771027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effectLst/>
                <a:latin typeface="Helvetica Neue" panose="02000503000000020004" pitchFamily="2" charset="0"/>
              </a:rPr>
              <a:t>D’ailleurs important : certaines librairies ou implémentations se comportent bizarrement lors des passages à l’heure d’été/heure d’hivers (local time gap). Certaines heures peuvent ne pas exister à cette occasion. Ou exister 2 fois 😳</a:t>
            </a:r>
          </a:p>
          <a:p>
            <a:br>
              <a:rPr lang="fr-FR" b="0" dirty="0">
                <a:effectLst/>
                <a:latin typeface="Helvetica Neue" panose="02000503000000020004" pitchFamily="2" charset="0"/>
              </a:rPr>
            </a:br>
            <a:endParaRPr lang="fr-FR" b="0" dirty="0">
              <a:effectLst/>
              <a:latin typeface="Helvetica Neue" panose="02000503000000020004" pitchFamily="2" charset="0"/>
            </a:endParaRPr>
          </a:p>
          <a:p>
            <a:r>
              <a:rPr lang="fr-FR" b="0" dirty="0">
                <a:effectLst/>
                <a:latin typeface="Helvetica Neue" panose="02000503000000020004" pitchFamily="2" charset="0"/>
              </a:rPr>
              <a:t>Je crois que c'est Robin qui m'évoquait un bug qu'on se tape chaque année à cause de ces time gap.</a:t>
            </a: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4095059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&gt;&gt;&gt;&gt;&gt;&gt;&gt; Pro </a:t>
            </a:r>
            <a:r>
              <a:rPr lang="fr-FR" b="1" dirty="0" err="1">
                <a:effectLst/>
                <a:latin typeface="Helvetica Neue" panose="02000503000000020004" pitchFamily="2" charset="0"/>
              </a:rPr>
              <a:t>tips</a:t>
            </a:r>
            <a:r>
              <a:rPr lang="fr-FR" b="1" dirty="0">
                <a:effectLst/>
                <a:latin typeface="Helvetica Neue" panose="02000503000000020004" pitchFamily="2" charset="0"/>
              </a:rPr>
              <a:t>: faites vos </a:t>
            </a:r>
            <a:r>
              <a:rPr lang="fr-FR" b="1" dirty="0" err="1">
                <a:effectLst/>
                <a:latin typeface="Helvetica Neue" panose="02000503000000020004" pitchFamily="2" charset="0"/>
              </a:rPr>
              <a:t>chron</a:t>
            </a:r>
            <a:r>
              <a:rPr lang="fr-FR" b="1" dirty="0">
                <a:effectLst/>
                <a:latin typeface="Helvetica Neue" panose="02000503000000020004" pitchFamily="2" charset="0"/>
              </a:rPr>
              <a:t> en UTC (et pas des heures locales) car ils ne seront pas soumis aux DST =&gt; ne s’exécuteront pas </a:t>
            </a:r>
            <a:r>
              <a:rPr lang="fr-FR" b="1" dirty="0" err="1">
                <a:effectLst/>
                <a:latin typeface="Helvetica Neue" panose="02000503000000020004" pitchFamily="2" charset="0"/>
              </a:rPr>
              <a:t>zero</a:t>
            </a:r>
            <a:r>
              <a:rPr lang="fr-FR" b="1" dirty="0">
                <a:effectLst/>
                <a:latin typeface="Helvetica Neue" panose="02000503000000020004" pitchFamily="2" charset="0"/>
              </a:rPr>
              <a:t> fois ou 2 fois</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Je crois que ça nous est arrivé aussi en prod chez </a:t>
            </a:r>
            <a:r>
              <a:rPr lang="fr-FR" b="1" dirty="0" err="1">
                <a:effectLst/>
                <a:latin typeface="Helvetica Neue" panose="02000503000000020004" pitchFamily="2" charset="0"/>
              </a:rPr>
              <a:t>Agicap</a:t>
            </a:r>
            <a:r>
              <a:rPr lang="fr-FR" b="1" dirty="0">
                <a:effectLst/>
                <a:latin typeface="Helvetica Neue" panose="02000503000000020004" pitchFamily="2" charset="0"/>
              </a:rPr>
              <a:t> avec le batch des engagés. Matthis pourrait nous en dire plus.</a:t>
            </a:r>
          </a:p>
          <a:p>
            <a:endParaRPr lang="fr-FR" b="1" dirty="0">
              <a:effectLst/>
              <a:latin typeface="Helvetica Neue" panose="02000503000000020004" pitchFamily="2" charset="0"/>
            </a:endParaRPr>
          </a:p>
          <a:p>
            <a:r>
              <a:rPr lang="fr-FR" dirty="0">
                <a:effectLst/>
                <a:latin typeface="Helvetica Neue" panose="02000503000000020004" pitchFamily="2" charset="0"/>
              </a:rPr>
              <a:t>Un truc du genre : le </a:t>
            </a:r>
            <a:r>
              <a:rPr lang="fr-FR" dirty="0" err="1">
                <a:effectLst/>
                <a:latin typeface="Helvetica Neue" panose="02000503000000020004" pitchFamily="2" charset="0"/>
              </a:rPr>
              <a:t>cron</a:t>
            </a:r>
            <a:r>
              <a:rPr lang="fr-FR" dirty="0">
                <a:effectLst/>
                <a:latin typeface="Helvetica Neue" panose="02000503000000020004" pitchFamily="2" charset="0"/>
              </a:rPr>
              <a:t> job de la mise à jour des engagées qui s’</a:t>
            </a:r>
            <a:r>
              <a:rPr lang="fr-FR" dirty="0" err="1">
                <a:effectLst/>
                <a:latin typeface="Helvetica Neue" panose="02000503000000020004" pitchFamily="2" charset="0"/>
              </a:rPr>
              <a:t>execute</a:t>
            </a:r>
            <a:r>
              <a:rPr lang="fr-FR" dirty="0">
                <a:effectLst/>
                <a:latin typeface="Helvetica Neue" panose="02000503000000020004" pitchFamily="2" charset="0"/>
              </a:rPr>
              <a:t> 1h trop tôt, et donc pas pour la nouvelle journée lorsqu’on fait le changement d’heure.</a:t>
            </a: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2550455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résumé</a:t>
            </a:r>
          </a:p>
          <a:p>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TAI s’en bat la race de la rotation de la terre (son référentiel est atomique, pas humain).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Alors que GMT et UTC tiennent comptent de celui-ci et se voient rajouter des </a:t>
            </a:r>
            <a:r>
              <a:rPr lang="fr-FR" dirty="0" err="1">
                <a:effectLst/>
                <a:latin typeface="Helvetica Neue" panose="02000503000000020004" pitchFamily="2" charset="0"/>
              </a:rPr>
              <a:t>leap</a:t>
            </a:r>
            <a:r>
              <a:rPr lang="fr-FR" dirty="0">
                <a:effectLst/>
                <a:latin typeface="Helvetica Neue" panose="02000503000000020004" pitchFamily="2" charset="0"/>
              </a:rPr>
              <a:t> seconds (</a:t>
            </a:r>
            <a:r>
              <a:rPr lang="fr-FR" dirty="0" err="1">
                <a:effectLst/>
                <a:latin typeface="Helvetica Neue" panose="02000503000000020004" pitchFamily="2" charset="0"/>
              </a:rPr>
              <a:t>auj</a:t>
            </a:r>
            <a:r>
              <a:rPr lang="fr-FR" dirty="0">
                <a:effectLst/>
                <a:latin typeface="Helvetica Neue" panose="02000503000000020004" pitchFamily="2" charset="0"/>
              </a:rPr>
              <a:t>; TAI est en avance de 37 secondes </a:t>
            </a:r>
            <a:r>
              <a:rPr lang="fr-FR" dirty="0" err="1">
                <a:effectLst/>
                <a:latin typeface="Helvetica Neue" panose="02000503000000020004" pitchFamily="2" charset="0"/>
              </a:rPr>
              <a:t>env</a:t>
            </a:r>
            <a:r>
              <a:rPr lang="fr-FR" dirty="0">
                <a:effectLst/>
                <a:latin typeface="Helvetica Neue" panose="02000503000000020004" pitchFamily="2" charset="0"/>
              </a:rPr>
              <a:t> sur l'UTC)</a:t>
            </a:r>
          </a:p>
          <a:p>
            <a:pPr marL="628650" lvl="1" indent="-171450">
              <a:buFont typeface="Arial" panose="020B0604020202020204" pitchFamily="34" charset="0"/>
              <a:buChar char="•"/>
            </a:pPr>
            <a:endParaRPr lang="fr-FR" dirty="0">
              <a:effectLst/>
              <a:latin typeface="Helvetica Neue" panose="02000503000000020004" pitchFamily="2" charset="0"/>
            </a:endParaRPr>
          </a:p>
          <a:p>
            <a:pPr marL="171450" lvl="0" indent="-171450">
              <a:buFont typeface="Arial" panose="020B0604020202020204" pitchFamily="34" charset="0"/>
              <a:buChar char="•"/>
            </a:pPr>
            <a:r>
              <a:rPr lang="fr-FR" dirty="0">
                <a:effectLst/>
                <a:latin typeface="Helvetica Neue" panose="02000503000000020004" pitchFamily="2" charset="0"/>
              </a:rPr>
              <a:t>Par contre, UTC est plus stable que GMT, car moins dépendant des horaires d’été/d’hivers qu’on a mis en place en Europe.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3104185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Bon ; assez avec les définitions d’ordre générale. Tâchons maintenant de revenir à notre question initiale qui était : </a:t>
            </a:r>
          </a:p>
          <a:p>
            <a:br>
              <a:rPr lang="fr-FR" dirty="0">
                <a:effectLst/>
                <a:latin typeface="Helvetica Neue" panose="02000503000000020004" pitchFamily="2" charset="0"/>
              </a:rPr>
            </a:br>
            <a:endParaRPr lang="fr-FR" dirty="0">
              <a:effectLst/>
              <a:latin typeface="Helvetica Neue" panose="02000503000000020004" pitchFamily="2" charset="0"/>
            </a:endParaRPr>
          </a:p>
          <a:p>
            <a:pPr algn="l"/>
            <a:r>
              <a:rPr lang="fr-FR" sz="12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1200" dirty="0" err="1">
                <a:solidFill>
                  <a:srgbClr val="FAD45F"/>
                </a:solidFill>
                <a:latin typeface="Helvetica Neue Light" panose="02000403000000020004" pitchFamily="2" charset="0"/>
                <a:ea typeface="Helvetica Neue Light" panose="02000403000000020004" pitchFamily="2" charset="0"/>
              </a:rPr>
              <a:t>tréso</a:t>
            </a:r>
            <a:r>
              <a:rPr lang="fr-FR" sz="1200" dirty="0">
                <a:solidFill>
                  <a:srgbClr val="FAD45F"/>
                </a:solidFill>
                <a:latin typeface="Helvetica Neue Light" panose="02000403000000020004" pitchFamily="2" charset="0"/>
                <a:ea typeface="Helvetica Neue Light" panose="02000403000000020004" pitchFamily="2" charset="0"/>
              </a:rPr>
              <a:t> ?</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Qu’on pourrait extrapoler par  “comment connaitre la date qui correspond à celle d’un instant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Des idées ? (Pour l’audience)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1717224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 souvent dans notre métier : ça dépend !</a:t>
            </a:r>
          </a:p>
          <a:p>
            <a:endParaRPr lang="fr-FR" dirty="0"/>
          </a:p>
          <a:p>
            <a:r>
              <a:rPr lang="fr-FR" dirty="0"/>
              <a:t>Prenons le cas d’un client Français, dont le trésorier –qui manipule notre application- est à Londres, et qui a un compte en Turquie sur lequel se trouve cette opération.</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Comme sur tous les sujets, moi j’ai besoin d’un visuel pour réfléchir plus facilement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1724420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xfrm>
            <a:off x="381000" y="685800"/>
            <a:ext cx="6096000" cy="3429000"/>
          </a:xfrm>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rPr lang="fr-FR" dirty="0">
                <a:effectLst/>
                <a:latin typeface="Helvetica Neue" panose="02000503000000020004" pitchFamily="2" charset="0"/>
              </a:rPr>
              <a:t>En conclusion : il n’y a pas de réponse toute faite ni universelle : trouver la bonne date pour un Instant, ça  va dépendre du métier, du domaine que vous avez à gérer. Et c’est pour ça que je trouvais important d’en parler aussi avec des gens du Produit, car il est fondamental de comprendre que ces questions-là ne sont pas technique. Elles sont métier.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Quand je travaillais sur un système de gestion des fonds d’investissements pour un asset manager, on devait interpréter certaines dates à partir d’instants réalisés par les gestionnaires de fonds.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Par exemple, quelle date utiliser quand une action sur un fonds luxembourgeois est réalisée par un gestionnaire en Asie ? </a:t>
            </a:r>
            <a:br>
              <a:rPr lang="fr-FR" dirty="0">
                <a:effectLst/>
                <a:latin typeface="Helvetica Neue" panose="02000503000000020004" pitchFamily="2" charset="0"/>
              </a:rPr>
            </a:b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Hein d’après-vous ?</a:t>
            </a:r>
            <a:endParaRPr lang="fr-FR" dirty="0">
              <a:effectLst/>
              <a:latin typeface="Helvetica Neue" panose="02000503000000020004" pitchFamily="2" charset="0"/>
            </a:endParaRPr>
          </a:p>
          <a:p>
            <a:r>
              <a:rPr lang="fr-FR" dirty="0">
                <a:effectLst/>
                <a:latin typeface="Helvetica Neue" panose="02000503000000020004" pitchFamily="2" charset="0"/>
              </a:rPr>
              <a:t>Devons-nous utiliser la date telle quelle est vécue par le gestionnaire qui déclenche l’action (HK) ? La date qui correspond au pays du fonds en question, à savoir ici le Luxembourg ? Dans la plupart des cas c’était la date qui correspond au fonds modifié, donc sur le fuseau horaire du Luxembourg.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fr-FR" b="1" dirty="0">
                <a:effectLst/>
                <a:latin typeface="Helvetica Neue" panose="02000503000000020004" pitchFamily="2" charset="0"/>
              </a:rPr>
              <a:t>&gt;&gt;&gt;&gt;&gt;&gt;&gt; Pro tip 2: </a:t>
            </a:r>
            <a:r>
              <a:rPr lang="fr-FR" sz="2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Contrairement à ce qu’on peut penser, ces questions de date ne sont pas des questions techniques, mais des questions de votre domaine, de votre métier.</a:t>
            </a:r>
            <a:endParaRPr lang="fr-FR" sz="2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Posez des questions à vos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domain</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experts. Expliciter tous les implicites.</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63</a:t>
            </a:fld>
            <a:endParaRPr lang="fr-FR"/>
          </a:p>
        </p:txBody>
      </p:sp>
    </p:spTree>
    <p:extLst>
      <p:ext uri="{BB962C8B-B14F-4D97-AF65-F5344CB8AC3E}">
        <p14:creationId xmlns:p14="http://schemas.microsoft.com/office/powerpoint/2010/main" val="902495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&gt;&gt;&gt;&gt;&gt;&gt;&gt; Pro tip 3 :</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UTC est indispensable, mais pas suffisant. Il va vous falloir stocker les Time Zones comme on va le voir juste après en abordant les types de données à utiliser (et dans quels cas)</a:t>
            </a:r>
          </a:p>
          <a:p>
            <a:pPr lvl="0" algn="l"/>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64</a:t>
            </a:fld>
            <a:endParaRPr lang="fr-FR"/>
          </a:p>
        </p:txBody>
      </p:sp>
    </p:spTree>
    <p:extLst>
      <p:ext uri="{BB962C8B-B14F-4D97-AF65-F5344CB8AC3E}">
        <p14:creationId xmlns:p14="http://schemas.microsoft.com/office/powerpoint/2010/main" val="999278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On commence par ce warm up sur les concepts et définitions de base.</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732093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Ok. Ca suffit pour les concepts de 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Chez </a:t>
            </a:r>
            <a:r>
              <a:rPr lang="fr-FR" dirty="0" err="1">
                <a:effectLst/>
                <a:latin typeface="Helvetica Neue" panose="02000503000000020004" pitchFamily="2" charset="0"/>
              </a:rPr>
              <a:t>Agicap</a:t>
            </a:r>
            <a:r>
              <a:rPr lang="fr-FR" dirty="0">
                <a:effectLst/>
                <a:latin typeface="Helvetica Neue" panose="02000503000000020004" pitchFamily="2" charset="0"/>
              </a:rPr>
              <a:t> on a souvent des problèmes de Dates et d’Heures.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trike="sngStrike" dirty="0">
                <a:effectLst/>
                <a:latin typeface="Helvetica Neue" panose="02000503000000020004" pitchFamily="2" charset="0"/>
              </a:rPr>
              <a:t>Côté </a:t>
            </a:r>
            <a:r>
              <a:rPr lang="fr-FR" strike="sngStrike" dirty="0" err="1">
                <a:effectLst/>
                <a:latin typeface="Helvetica Neue" panose="02000503000000020004" pitchFamily="2" charset="0"/>
              </a:rPr>
              <a:t>Agicap</a:t>
            </a:r>
            <a:r>
              <a:rPr lang="fr-FR" strike="sngStrike" dirty="0">
                <a:effectLst/>
                <a:latin typeface="Helvetica Neue" panose="02000503000000020004" pitchFamily="2" charset="0"/>
              </a:rPr>
              <a:t> maintenant, un de nos soucis est qu’on utilise de mauvaises structures de données : des </a:t>
            </a:r>
            <a:r>
              <a:rPr lang="fr-FR" strike="sngStrike" dirty="0" err="1">
                <a:effectLst/>
                <a:latin typeface="Helvetica Neue" panose="02000503000000020004" pitchFamily="2" charset="0"/>
              </a:rPr>
              <a:t>DateTime</a:t>
            </a:r>
            <a:r>
              <a:rPr lang="fr-FR" strike="sngStrike" dirty="0">
                <a:effectLst/>
                <a:latin typeface="Helvetica Neue" panose="02000503000000020004" pitchFamily="2" charset="0"/>
              </a:rPr>
              <a:t> classique (chez CF en tout cas), et qu’on passe notre temps à les réinterpréter en Date dans chaque API ou composant, y compris le front…  avec plus ou moins de réussite.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je vous propose qu’on regarde maintenant les types de données qu’on a à notre disposition, pour savoir quoi utiliser dans quel 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Ici on va se concentrer sur la partie back que je connais mieux, et donc en C#, mais il serait intéressant de mener la même réflexion dans d’autres langages pour les gens qui font du JS, du go, du </a:t>
            </a:r>
            <a:r>
              <a:rPr lang="fr-FR" dirty="0" err="1">
                <a:effectLst/>
                <a:latin typeface="Helvetica Neue" panose="02000503000000020004" pitchFamily="2" charset="0"/>
              </a:rPr>
              <a:t>Kotlin</a:t>
            </a:r>
            <a:r>
              <a:rPr lang="fr-FR" dirty="0">
                <a:effectLst/>
                <a:latin typeface="Helvetica Neue" panose="02000503000000020004" pitchFamily="2" charset="0"/>
              </a:rPr>
              <a:t>, du Java etc.</a:t>
            </a:r>
          </a:p>
        </p:txBody>
      </p:sp>
      <p:sp>
        <p:nvSpPr>
          <p:cNvPr id="4" name="Slide Number Placeholder 3"/>
          <p:cNvSpPr>
            <a:spLocks noGrp="1"/>
          </p:cNvSpPr>
          <p:nvPr>
            <p:ph type="sldNum" sz="quarter" idx="5"/>
          </p:nvPr>
        </p:nvSpPr>
        <p:spPr/>
        <p:txBody>
          <a:bodyPr/>
          <a:lstStyle/>
          <a:p>
            <a:fld id="{788D8A45-B12B-40AF-A07B-2EBC15495A4C}" type="slidenum">
              <a:rPr lang="fr-FR" smtClean="0"/>
              <a:t>65</a:t>
            </a:fld>
            <a:endParaRPr lang="fr-FR"/>
          </a:p>
        </p:txBody>
      </p:sp>
    </p:spTree>
    <p:extLst>
      <p:ext uri="{BB962C8B-B14F-4D97-AF65-F5344CB8AC3E}">
        <p14:creationId xmlns:p14="http://schemas.microsoft.com/office/powerpoint/2010/main" val="2971942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Bon. Un instant en C#, c’est représentable comment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r>
              <a:rPr lang="fr-FR" dirty="0">
                <a:effectLst/>
                <a:latin typeface="Helvetica Neue" panose="02000503000000020004" pitchFamily="2" charset="0"/>
              </a:rPr>
              <a:t>Et bien ça va dépendre du type d’instant dont vous aurez besoin. </a:t>
            </a:r>
          </a:p>
        </p:txBody>
      </p:sp>
      <p:sp>
        <p:nvSpPr>
          <p:cNvPr id="4" name="Slide Number Placeholder 3"/>
          <p:cNvSpPr>
            <a:spLocks noGrp="1"/>
          </p:cNvSpPr>
          <p:nvPr>
            <p:ph type="sldNum" sz="quarter" idx="5"/>
          </p:nvPr>
        </p:nvSpPr>
        <p:spPr/>
        <p:txBody>
          <a:bodyPr/>
          <a:lstStyle/>
          <a:p>
            <a:fld id="{788D8A45-B12B-40AF-A07B-2EBC15495A4C}" type="slidenum">
              <a:rPr lang="fr-FR" smtClean="0"/>
              <a:t>66</a:t>
            </a:fld>
            <a:endParaRPr lang="fr-FR"/>
          </a:p>
        </p:txBody>
      </p:sp>
    </p:spTree>
    <p:extLst>
      <p:ext uri="{BB962C8B-B14F-4D97-AF65-F5344CB8AC3E}">
        <p14:creationId xmlns:p14="http://schemas.microsoft.com/office/powerpoint/2010/main" val="4042370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Si c’est d’un instant précis (et universel) que vous voulez, vous allez utiliser un </a:t>
            </a:r>
            <a:r>
              <a:rPr lang="fr-FR" dirty="0" err="1">
                <a:effectLst/>
                <a:latin typeface="Helvetica Neue" panose="02000503000000020004" pitchFamily="2" charset="0"/>
              </a:rPr>
              <a:t>DateTimeOffset</a:t>
            </a:r>
            <a:r>
              <a:rPr lang="fr-FR" dirty="0">
                <a:effectLst/>
                <a:latin typeface="Helvetica Neue" panose="02000503000000020004" pitchFamily="2" charset="0"/>
              </a:rPr>
              <a:t>, qui correspond très justement </a:t>
            </a:r>
            <a:r>
              <a:rPr lang="fr-FR" b="1" dirty="0">
                <a:effectLst/>
                <a:latin typeface="Helvetica Neue" panose="02000503000000020004" pitchFamily="2" charset="0"/>
              </a:rPr>
              <a:t>à un instant précis par rapport au temps universel</a:t>
            </a:r>
            <a:r>
              <a:rPr lang="fr-FR" dirty="0">
                <a:effectLst/>
                <a:latin typeface="Helvetica Neue" panose="02000503000000020004" pitchFamily="2" charset="0"/>
              </a:rPr>
              <a:t> </a:t>
            </a:r>
            <a:r>
              <a:rPr lang="fr-FR" b="1" dirty="0">
                <a:effectLst/>
                <a:latin typeface="Helvetica Neue" panose="02000503000000020004" pitchFamily="2" charset="0"/>
              </a:rPr>
              <a:t>(UTC). </a:t>
            </a:r>
          </a:p>
          <a:p>
            <a:endParaRPr lang="fr-FR" b="1" dirty="0">
              <a:effectLst/>
              <a:latin typeface="Helvetica Neue" panose="02000503000000020004" pitchFamily="2" charset="0"/>
            </a:endParaRPr>
          </a:p>
          <a:p>
            <a:r>
              <a:rPr lang="fr-FR" b="1" dirty="0">
                <a:effectLst/>
                <a:latin typeface="Helvetica Neue" panose="02000503000000020004" pitchFamily="2" charset="0"/>
              </a:rPr>
              <a:t>Avant de zoomer sur le </a:t>
            </a:r>
            <a:r>
              <a:rPr lang="fr-FR" b="1" dirty="0" err="1">
                <a:effectLst/>
                <a:latin typeface="Helvetica Neue" panose="02000503000000020004" pitchFamily="2" charset="0"/>
              </a:rPr>
              <a:t>DateTimeOffset</a:t>
            </a:r>
            <a:r>
              <a:rPr lang="fr-FR" b="1" dirty="0">
                <a:effectLst/>
                <a:latin typeface="Helvetica Neue" panose="02000503000000020004" pitchFamily="2" charset="0"/>
              </a:rPr>
              <a:t>, on va juste voir en 3 secondes à quoi correspond un Offset.</a:t>
            </a:r>
          </a:p>
          <a:p>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67</a:t>
            </a:fld>
            <a:endParaRPr lang="fr-FR"/>
          </a:p>
        </p:txBody>
      </p:sp>
    </p:spTree>
    <p:extLst>
      <p:ext uri="{BB962C8B-B14F-4D97-AF65-F5344CB8AC3E}">
        <p14:creationId xmlns:p14="http://schemas.microsoft.com/office/powerpoint/2010/main" val="32639449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L’offset correspond à la différence entre la date et l’heure de l’instance, et le temps UTC correspondant.</a:t>
            </a:r>
            <a:endParaRPr lang="fr-FR" dirty="0">
              <a:effectLst/>
              <a:latin typeface="Helvetica Neue" panose="02000503000000020004" pitchFamily="2" charset="0"/>
            </a:endParaRPr>
          </a:p>
          <a:p>
            <a:br>
              <a:rPr lang="fr-FR" dirty="0">
                <a:effectLst/>
                <a:latin typeface="Helvetica Neue" panose="02000503000000020004" pitchFamily="2" charset="0"/>
              </a:rPr>
            </a:br>
            <a:r>
              <a:rPr lang="fr-FR" dirty="0">
                <a:effectLst/>
                <a:latin typeface="Helvetica Neue" panose="02000503000000020004" pitchFamily="2" charset="0"/>
              </a:rPr>
              <a:t>Pour bien comprendre à quoi ça correspond et comment ça s’articule avec le type </a:t>
            </a:r>
            <a:r>
              <a:rPr lang="fr-FR" dirty="0" err="1">
                <a:effectLst/>
                <a:latin typeface="Helvetica Neue" panose="02000503000000020004" pitchFamily="2" charset="0"/>
              </a:rPr>
              <a:t>DateTimeOffset</a:t>
            </a:r>
            <a:r>
              <a:rPr lang="fr-FR" dirty="0">
                <a:effectLst/>
                <a:latin typeface="Helvetica Neue" panose="02000503000000020004" pitchFamily="2" charset="0"/>
              </a:rPr>
              <a:t>, j’aime bien le diagramme proposé par Matt Johnson sur stack </a:t>
            </a:r>
            <a:r>
              <a:rPr lang="fr-FR" dirty="0" err="1">
                <a:effectLst/>
                <a:latin typeface="Helvetica Neue" panose="02000503000000020004" pitchFamily="2" charset="0"/>
              </a:rPr>
              <a:t>overflow</a:t>
            </a:r>
            <a:r>
              <a:rPr lang="fr-FR" dirty="0">
                <a:effectLst/>
                <a:latin typeface="Helvetica Neue" panose="02000503000000020004" pitchFamily="2" charset="0"/>
              </a:rPr>
              <a:t>.</a:t>
            </a:r>
          </a:p>
        </p:txBody>
      </p:sp>
      <p:sp>
        <p:nvSpPr>
          <p:cNvPr id="4" name="Slide Number Placeholder 3"/>
          <p:cNvSpPr>
            <a:spLocks noGrp="1"/>
          </p:cNvSpPr>
          <p:nvPr>
            <p:ph type="sldNum" sz="quarter" idx="5"/>
          </p:nvPr>
        </p:nvSpPr>
        <p:spPr/>
        <p:txBody>
          <a:bodyPr/>
          <a:lstStyle/>
          <a:p>
            <a:fld id="{788D8A45-B12B-40AF-A07B-2EBC15495A4C}" type="slidenum">
              <a:rPr lang="fr-FR" smtClean="0"/>
              <a:t>68</a:t>
            </a:fld>
            <a:endParaRPr lang="fr-FR"/>
          </a:p>
        </p:txBody>
      </p:sp>
    </p:spTree>
    <p:extLst>
      <p:ext uri="{BB962C8B-B14F-4D97-AF65-F5344CB8AC3E}">
        <p14:creationId xmlns:p14="http://schemas.microsoft.com/office/powerpoint/2010/main" val="1618831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Celui-ci nous présente –sous forme de métaphore- à quoi sert un </a:t>
            </a:r>
            <a:r>
              <a:rPr lang="fr-FR" dirty="0" err="1">
                <a:effectLst/>
                <a:latin typeface="Helvetica Neue" panose="02000503000000020004" pitchFamily="2" charset="0"/>
              </a:rPr>
              <a:t>DateTimeOffset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Un </a:t>
            </a:r>
            <a:r>
              <a:rPr lang="fr-FR" dirty="0" err="1">
                <a:effectLst/>
                <a:latin typeface="Helvetica Neue" panose="02000503000000020004" pitchFamily="2" charset="0"/>
              </a:rPr>
              <a:t>DateTimeOffset</a:t>
            </a:r>
            <a:r>
              <a:rPr lang="fr-FR" dirty="0">
                <a:effectLst/>
                <a:latin typeface="Helvetica Neue" panose="02000503000000020004" pitchFamily="2" charset="0"/>
              </a:rPr>
              <a:t> nous permet de un instantané, comme un cliché / une photo,  d’un instant universel.</a:t>
            </a:r>
          </a:p>
          <a:p>
            <a:endParaRPr lang="fr-FR" dirty="0">
              <a:effectLst/>
              <a:latin typeface="Helvetica Neue" panose="02000503000000020004" pitchFamily="2" charset="0"/>
            </a:endParaRPr>
          </a:p>
          <a:p>
            <a:r>
              <a:rPr lang="fr-FR" dirty="0">
                <a:effectLst/>
                <a:latin typeface="Helvetica Neue" panose="02000503000000020004" pitchFamily="2" charset="0"/>
              </a:rPr>
              <a:t>Vous pouvez prendre une photo de la même chose depuis des endroits très différents (des fuseaux horaires/time zones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r>
              <a:rPr lang="fr-FR" dirty="0">
                <a:effectLst/>
                <a:latin typeface="Helvetica Neue" panose="02000503000000020004" pitchFamily="2" charset="0"/>
              </a:rPr>
              <a:t>La structure </a:t>
            </a:r>
            <a:r>
              <a:rPr lang="fr-FR" dirty="0" err="1">
                <a:effectLst/>
                <a:latin typeface="Helvetica Neue" panose="02000503000000020004" pitchFamily="2" charset="0"/>
              </a:rPr>
              <a:t>DateTimeOffset</a:t>
            </a:r>
            <a:r>
              <a:rPr lang="fr-FR" dirty="0">
                <a:effectLst/>
                <a:latin typeface="Helvetica Neue" panose="02000503000000020004" pitchFamily="2" charset="0"/>
              </a:rPr>
              <a:t> va conserver elle le </a:t>
            </a:r>
            <a:r>
              <a:rPr lang="fr-FR" dirty="0" err="1">
                <a:effectLst/>
                <a:latin typeface="Helvetica Neue" panose="02000503000000020004" pitchFamily="2" charset="0"/>
              </a:rPr>
              <a:t>DateTime</a:t>
            </a:r>
            <a:r>
              <a:rPr lang="fr-FR" dirty="0">
                <a:effectLst/>
                <a:latin typeface="Helvetica Neue" panose="02000503000000020004" pitchFamily="2" charset="0"/>
              </a:rPr>
              <a:t> capturée localement + le décalage/l’offset entre cet endroit où vous avez capturé l’instant et la valeur de l’instant exprimée depuis UTC.</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69</a:t>
            </a:fld>
            <a:endParaRPr lang="fr-FR"/>
          </a:p>
        </p:txBody>
      </p:sp>
    </p:spTree>
    <p:extLst>
      <p:ext uri="{BB962C8B-B14F-4D97-AF65-F5344CB8AC3E}">
        <p14:creationId xmlns:p14="http://schemas.microsoft.com/office/powerpoint/2010/main" val="375516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Ici : Tous ces clichés captés dans pleins de lieux/</a:t>
            </a:r>
            <a:r>
              <a:rPr lang="fr-FR" dirty="0" err="1">
                <a:effectLst/>
                <a:latin typeface="Helvetica Neue" panose="02000503000000020004" pitchFamily="2" charset="0"/>
              </a:rPr>
              <a:t>TimeZone</a:t>
            </a:r>
            <a:r>
              <a:rPr lang="fr-FR" dirty="0">
                <a:effectLst/>
                <a:latin typeface="Helvetica Neue" panose="02000503000000020004" pitchFamily="2" charset="0"/>
              </a:rPr>
              <a:t> différentes, parlent du même instant universel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Les photos sont différentes, mais c’est le même sujet (Elvis de </a:t>
            </a:r>
            <a:r>
              <a:rPr lang="fr-FR" dirty="0" err="1">
                <a:effectLst/>
                <a:latin typeface="Helvetica Neue" panose="02000503000000020004" pitchFamily="2" charset="0"/>
              </a:rPr>
              <a:t>wish</a:t>
            </a:r>
            <a:r>
              <a:rPr lang="fr-FR" dirty="0">
                <a:effectLst/>
                <a:latin typeface="Helvetica Neue" panose="02000503000000020004" pitchFamily="2" charset="0"/>
              </a:rPr>
              <a:t> là à droite)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Ici: 12h (midi UTC), si vous rajoutez +2 en offset, ça vous donne 14h en Israël ou midi +3 en fonction de l'heure d'été, ça peut aussi vous donner 15h toujours en Israël</a:t>
            </a:r>
          </a:p>
          <a:p>
            <a:endParaRPr lang="fr-FR" dirty="0">
              <a:effectLst/>
              <a:latin typeface="Helvetica Neue" panose="02000503000000020004" pitchFamily="2" charset="0"/>
            </a:endParaRPr>
          </a:p>
          <a:p>
            <a:r>
              <a:rPr lang="fr-FR" dirty="0">
                <a:effectLst/>
                <a:latin typeface="Helvetica Neue" panose="02000503000000020004" pitchFamily="2" charset="0"/>
              </a:rPr>
              <a:t>Et pareil côté USA </a:t>
            </a:r>
            <a:r>
              <a:rPr lang="fr-FR" dirty="0" err="1">
                <a:effectLst/>
                <a:latin typeface="Helvetica Neue" panose="02000503000000020004" pitchFamily="2" charset="0"/>
              </a:rPr>
              <a:t>Eastern</a:t>
            </a:r>
            <a:r>
              <a:rPr lang="fr-FR" dirty="0">
                <a:effectLst/>
                <a:latin typeface="Helvetica Neue" panose="02000503000000020004" pitchFamily="2" charset="0"/>
              </a:rPr>
              <a:t> : </a:t>
            </a:r>
          </a:p>
          <a:p>
            <a:r>
              <a:rPr lang="fr-FR" dirty="0">
                <a:effectLst/>
                <a:latin typeface="Helvetica Neue" panose="02000503000000020004" pitchFamily="2" charset="0"/>
              </a:rPr>
              <a:t>midi - 4 heures, ça donne 8h du matin aux US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70</a:t>
            </a:fld>
            <a:endParaRPr lang="fr-FR"/>
          </a:p>
        </p:txBody>
      </p:sp>
    </p:spTree>
    <p:extLst>
      <p:ext uri="{BB962C8B-B14F-4D97-AF65-F5344CB8AC3E}">
        <p14:creationId xmlns:p14="http://schemas.microsoft.com/office/powerpoint/2010/main" val="2842455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Par contre : attention !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Un Offset n’est pas égal à un fuseau Horaire/ une </a:t>
            </a:r>
            <a:r>
              <a:rPr lang="fr-FR" b="1" dirty="0" err="1">
                <a:effectLst/>
                <a:latin typeface="Helvetica Neue" panose="02000503000000020004" pitchFamily="2" charset="0"/>
              </a:rPr>
              <a:t>TimeZone</a:t>
            </a:r>
            <a:r>
              <a:rPr lang="fr-FR" b="1" dirty="0">
                <a:effectLst/>
                <a:latin typeface="Helvetica Neue" panose="02000503000000020004" pitchFamily="2" charset="0"/>
              </a:rPr>
              <a: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L’Offset / le décalage par rapport à UTC est une des caractéristiques des fuseaux horaires, mais ça ne permet pas d’identifier sans ambigüité le fuseau horaire/la time zone correspondante.</a:t>
            </a: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r>
              <a:rPr lang="fr-FR" b="1" u="sng" dirty="0" err="1">
                <a:effectLst/>
                <a:latin typeface="Helvetica Neue" panose="02000503000000020004" pitchFamily="2" charset="0"/>
              </a:rPr>
              <a:t>Timezone</a:t>
            </a:r>
            <a:r>
              <a:rPr lang="fr-FR" b="1" u="sng" dirty="0">
                <a:effectLst/>
                <a:latin typeface="Helvetica Neue" panose="02000503000000020004" pitchFamily="2" charset="0"/>
              </a:rPr>
              <a:t> offset</a:t>
            </a:r>
            <a:r>
              <a:rPr lang="fr-FR" dirty="0">
                <a:effectLst/>
                <a:latin typeface="Helvetica Neue" panose="02000503000000020004" pitchFamily="2" charset="0"/>
              </a:rPr>
              <a:t> : nombre d’heure de décalage entre une heure locale et l’heure UTC.</a:t>
            </a:r>
          </a:p>
        </p:txBody>
      </p:sp>
      <p:sp>
        <p:nvSpPr>
          <p:cNvPr id="4" name="Slide Number Placeholder 3"/>
          <p:cNvSpPr>
            <a:spLocks noGrp="1"/>
          </p:cNvSpPr>
          <p:nvPr>
            <p:ph type="sldNum" sz="quarter" idx="5"/>
          </p:nvPr>
        </p:nvSpPr>
        <p:spPr/>
        <p:txBody>
          <a:bodyPr/>
          <a:lstStyle/>
          <a:p>
            <a:fld id="{788D8A45-B12B-40AF-A07B-2EBC15495A4C}" type="slidenum">
              <a:rPr lang="fr-FR" smtClean="0"/>
              <a:t>71</a:t>
            </a:fld>
            <a:endParaRPr lang="fr-FR"/>
          </a:p>
        </p:txBody>
      </p:sp>
    </p:spTree>
    <p:extLst>
      <p:ext uri="{BB962C8B-B14F-4D97-AF65-F5344CB8AC3E}">
        <p14:creationId xmlns:p14="http://schemas.microsoft.com/office/powerpoint/2010/main" val="3780733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Pour 2 raisons :</a:t>
            </a:r>
          </a:p>
          <a:p>
            <a:pPr>
              <a:buFont typeface="Arial" panose="020B0604020202020204" pitchFamily="34" charset="0"/>
              <a:buChar char="•"/>
            </a:pPr>
            <a:endParaRPr lang="fr-FR" dirty="0">
              <a:effectLst/>
              <a:latin typeface="Helvetica Neue" panose="02000503000000020004" pitchFamily="2" charset="0"/>
            </a:endParaRPr>
          </a:p>
          <a:p>
            <a:pPr>
              <a:buFont typeface="Arial" panose="020B0604020202020204" pitchFamily="34" charset="0"/>
              <a:buChar char="•"/>
            </a:pPr>
            <a:endParaRPr lang="fr-FR" dirty="0">
              <a:effectLst/>
              <a:latin typeface="Helvetica Neue" panose="02000503000000020004" pitchFamily="2" charset="0"/>
            </a:endParaRPr>
          </a:p>
          <a:p>
            <a:pPr marL="342900" indent="-342900" algn="l">
              <a:buFont typeface="+mj-lt"/>
              <a:buAutoNum type="arabicPeriod"/>
            </a:pPr>
            <a:r>
              <a:rPr lang="fr-FR" sz="1200" dirty="0">
                <a:solidFill>
                  <a:schemeClr val="bg1"/>
                </a:solidFill>
                <a:latin typeface="Helvetica Neue Light" panose="02000403000000020004" pitchFamily="2" charset="0"/>
                <a:ea typeface="Helvetica Neue Light" panose="02000403000000020004" pitchFamily="2" charset="0"/>
              </a:rPr>
              <a:t>Plusieurs </a:t>
            </a:r>
            <a:r>
              <a:rPr lang="fr-FR" sz="1200" dirty="0" err="1">
                <a:solidFill>
                  <a:schemeClr val="bg1"/>
                </a:solidFill>
                <a:latin typeface="Helvetica Neue Light" panose="02000403000000020004" pitchFamily="2" charset="0"/>
                <a:ea typeface="Helvetica Neue Light" panose="02000403000000020004" pitchFamily="2" charset="0"/>
              </a:rPr>
              <a:t>TimeZones</a:t>
            </a:r>
            <a:r>
              <a:rPr lang="fr-FR" sz="1200" dirty="0">
                <a:solidFill>
                  <a:schemeClr val="bg1"/>
                </a:solidFill>
                <a:latin typeface="Helvetica Neue Light" panose="02000403000000020004" pitchFamily="2" charset="0"/>
                <a:ea typeface="Helvetica Neue Light" panose="02000403000000020004" pitchFamily="2" charset="0"/>
              </a:rPr>
              <a:t> peuvent partager le même Offset par rapport à UTC</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1200" dirty="0">
                <a:solidFill>
                  <a:schemeClr val="bg1"/>
                </a:solidFill>
                <a:latin typeface="Helvetica Neue Light" panose="02000403000000020004" pitchFamily="2" charset="0"/>
                <a:ea typeface="Helvetica Neue Light" panose="02000403000000020004" pitchFamily="2" charset="0"/>
              </a:rPr>
              <a:t>L’Offset par rapport à UTC d’une </a:t>
            </a:r>
            <a:r>
              <a:rPr lang="fr-FR" sz="1200" dirty="0" err="1">
                <a:solidFill>
                  <a:schemeClr val="bg1"/>
                </a:solidFill>
                <a:latin typeface="Helvetica Neue Light" panose="02000403000000020004" pitchFamily="2" charset="0"/>
                <a:ea typeface="Helvetica Neue Light" panose="02000403000000020004" pitchFamily="2" charset="0"/>
              </a:rPr>
              <a:t>TimeZone</a:t>
            </a:r>
            <a:r>
              <a:rPr lang="fr-FR" sz="1200" dirty="0">
                <a:solidFill>
                  <a:schemeClr val="bg1"/>
                </a:solidFill>
                <a:latin typeface="Helvetica Neue Light" panose="02000403000000020004" pitchFamily="2" charset="0"/>
                <a:ea typeface="Helvetica Neue Light" panose="02000403000000020004" pitchFamily="2" charset="0"/>
              </a:rPr>
              <a:t> peut changer en fonction de la période (heure d’été, décision politique…)</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72</a:t>
            </a:fld>
            <a:endParaRPr lang="fr-FR"/>
          </a:p>
        </p:txBody>
      </p:sp>
    </p:spTree>
    <p:extLst>
      <p:ext uri="{BB962C8B-B14F-4D97-AF65-F5344CB8AC3E}">
        <p14:creationId xmlns:p14="http://schemas.microsoft.com/office/powerpoint/2010/main" val="2417962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sz="1200" dirty="0">
                <a:solidFill>
                  <a:schemeClr val="bg1"/>
                </a:solidFill>
                <a:latin typeface="Helvetica Neue Light" panose="02000403000000020004" pitchFamily="2" charset="0"/>
                <a:ea typeface="Helvetica Neue Light" panose="02000403000000020004" pitchFamily="2" charset="0"/>
              </a:rPr>
              <a:t>On ne peut pas remettre la main sur la </a:t>
            </a:r>
            <a:r>
              <a:rPr lang="fr-FR" sz="1200" dirty="0" err="1">
                <a:solidFill>
                  <a:schemeClr val="bg1"/>
                </a:solidFill>
                <a:latin typeface="Helvetica Neue Light" panose="02000403000000020004" pitchFamily="2" charset="0"/>
                <a:ea typeface="Helvetica Neue Light" panose="02000403000000020004" pitchFamily="2" charset="0"/>
              </a:rPr>
              <a:t>TimeZone</a:t>
            </a:r>
            <a:r>
              <a:rPr lang="fr-FR" sz="1200" dirty="0">
                <a:solidFill>
                  <a:schemeClr val="bg1"/>
                </a:solidFill>
                <a:latin typeface="Helvetica Neue Light" panose="02000403000000020004" pitchFamily="2" charset="0"/>
                <a:ea typeface="Helvetica Neue Light" panose="02000403000000020004" pitchFamily="2" charset="0"/>
              </a:rPr>
              <a:t> d’un </a:t>
            </a:r>
            <a:r>
              <a:rPr lang="fr-FR" sz="1200" dirty="0" err="1">
                <a:solidFill>
                  <a:schemeClr val="bg1"/>
                </a:solidFill>
                <a:latin typeface="Helvetica Neue Light" panose="02000403000000020004" pitchFamily="2" charset="0"/>
                <a:ea typeface="Helvetica Neue Light" panose="02000403000000020004" pitchFamily="2" charset="0"/>
              </a:rPr>
              <a:t>DateTimeOffset</a:t>
            </a:r>
            <a:r>
              <a:rPr lang="fr-FR" sz="1200" dirty="0">
                <a:solidFill>
                  <a:schemeClr val="bg1"/>
                </a:solidFill>
                <a:latin typeface="Helvetica Neue Light" panose="02000403000000020004" pitchFamily="2" charset="0"/>
                <a:ea typeface="Helvetica Neue Light" panose="02000403000000020004" pitchFamily="2" charset="0"/>
              </a:rPr>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dirty="0">
                <a:effectLst/>
                <a:latin typeface="Helvetica Neue" panose="02000503000000020004" pitchFamily="2" charset="0"/>
              </a:rPr>
              <a:t> Si c’est important pour vous d’être lié ou de conserver l’info sur le fuseau horaire, vous devrez le conserver quelque part ailleurs.</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73</a:t>
            </a:fld>
            <a:endParaRPr lang="fr-FR"/>
          </a:p>
        </p:txBody>
      </p:sp>
    </p:spTree>
    <p:extLst>
      <p:ext uri="{BB962C8B-B14F-4D97-AF65-F5344CB8AC3E}">
        <p14:creationId xmlns:p14="http://schemas.microsoft.com/office/powerpoint/2010/main" val="999102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Je nous remet donc ici le pro tip #3 qu’on a vu tout à l’heure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Le temps UTC est indispensable mais pas suffisant.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Il va nous falloir très souvent stocker les </a:t>
            </a:r>
            <a:r>
              <a:rPr lang="fr-FR" sz="1200" b="1" dirty="0" err="1">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TimeZones</a:t>
            </a: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 associées à nos instants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74</a:t>
            </a:fld>
            <a:endParaRPr lang="fr-FR"/>
          </a:p>
        </p:txBody>
      </p:sp>
    </p:spTree>
    <p:extLst>
      <p:ext uri="{BB962C8B-B14F-4D97-AF65-F5344CB8AC3E}">
        <p14:creationId xmlns:p14="http://schemas.microsoft.com/office/powerpoint/2010/main" val="297481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Gros disclaimer </a:t>
            </a:r>
          </a:p>
          <a:p>
            <a:endParaRPr lang="fr-FR" dirty="0"/>
          </a:p>
          <a:p>
            <a:r>
              <a:rPr lang="fr-FR" dirty="0">
                <a:effectLst/>
                <a:latin typeface="Helvetica Neue" panose="02000503000000020004" pitchFamily="2" charset="0"/>
              </a:rPr>
              <a:t>Je ne vais vous parler ici que du temps sur terre. Je rêverai un jour de faire du dev pour des trucs liés à de voyages spatiaux et soumis à des forces gravitationnelles de différentes intensité, mais on ne parlera pas de ça aujourd’hui. </a:t>
            </a:r>
          </a:p>
          <a:p>
            <a:endParaRPr lang="fr-FR" dirty="0">
              <a:effectLst/>
              <a:latin typeface="Helvetica Neue" panose="02000503000000020004" pitchFamily="2" charset="0"/>
            </a:endParaRPr>
          </a:p>
          <a:p>
            <a:r>
              <a:rPr lang="fr-FR" dirty="0">
                <a:effectLst/>
                <a:latin typeface="Helvetica Neue" panose="02000503000000020004" pitchFamily="2" charset="0"/>
              </a:rPr>
              <a:t>Aujourd’hui, on va rester </a:t>
            </a:r>
            <a:r>
              <a:rPr lang="fr-FR" dirty="0" err="1">
                <a:effectLst/>
                <a:latin typeface="Helvetica Neue" panose="02000503000000020004" pitchFamily="2" charset="0"/>
              </a:rPr>
              <a:t>concreto</a:t>
            </a:r>
            <a:r>
              <a:rPr lang="fr-FR" dirty="0">
                <a:effectLst/>
                <a:latin typeface="Helvetica Neue" panose="02000503000000020004" pitchFamily="2" charset="0"/>
              </a:rPr>
              <a:t>-concret sur les cas d’usage d’</a:t>
            </a:r>
            <a:r>
              <a:rPr lang="fr-FR" dirty="0" err="1">
                <a:effectLst/>
                <a:latin typeface="Helvetica Neue" panose="02000503000000020004" pitchFamily="2" charset="0"/>
              </a:rPr>
              <a:t>agicap</a:t>
            </a:r>
            <a:r>
              <a:rPr lang="fr-FR" dirty="0">
                <a:effectLst/>
                <a:latin typeface="Helvetica Neue" panose="02000503000000020004" pitchFamily="2" charset="0"/>
              </a:rPr>
              <a:t>. A la toute fin de cette session, je vous livrerai -quand même- une dinguerie sur le temps si on se place dans un autre contexte, celui de la physique fondamentale.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7202572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Ce qui va nous mener à notre 4eme pro-tip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A part pour des entretiens d’embauche, ne réinventez pas la roue et préférez utiliser la librairie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Noda</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on va y revenir juste après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Avant ça, on va voir pourquoi il ne faut plus que personne n’utilise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75</a:t>
            </a:fld>
            <a:endParaRPr lang="fr-FR"/>
          </a:p>
        </p:txBody>
      </p:sp>
    </p:spTree>
    <p:extLst>
      <p:ext uri="{BB962C8B-B14F-4D97-AF65-F5344CB8AC3E}">
        <p14:creationId xmlns:p14="http://schemas.microsoft.com/office/powerpoint/2010/main" val="1521909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fr-FR" sz="1200" dirty="0">
                <a:solidFill>
                  <a:schemeClr val="bg1"/>
                </a:solidFill>
                <a:latin typeface="Helvetica Neue Light" panose="02000403000000020004" pitchFamily="2" charset="0"/>
                <a:ea typeface="Helvetica Neue Light" panose="02000403000000020004" pitchFamily="2" charset="0"/>
              </a:rPr>
              <a:t>L’infame </a:t>
            </a:r>
            <a:r>
              <a:rPr lang="fr-FR" sz="1200" dirty="0" err="1">
                <a:solidFill>
                  <a:schemeClr val="bg1"/>
                </a:solidFill>
                <a:latin typeface="Helvetica Neue Light" panose="02000403000000020004" pitchFamily="2" charset="0"/>
                <a:ea typeface="Helvetica Neue Light" panose="02000403000000020004" pitchFamily="2" charset="0"/>
              </a:rPr>
              <a:t>DateTime</a:t>
            </a:r>
            <a:r>
              <a:rPr lang="fr-FR" sz="1200" dirty="0">
                <a:solidFill>
                  <a:schemeClr val="bg1"/>
                </a:solidFill>
                <a:latin typeface="Helvetica Neue Light" panose="02000403000000020004" pitchFamily="2" charset="0"/>
                <a:ea typeface="Helvetica Neue Light" panose="02000403000000020004" pitchFamily="2" charset="0"/>
              </a:rPr>
              <a:t> </a:t>
            </a:r>
            <a:r>
              <a:rPr lang="fr-FR" sz="1200" dirty="0" err="1">
                <a:solidFill>
                  <a:schemeClr val="bg1"/>
                </a:solidFill>
                <a:latin typeface="Helvetica Neue Light" panose="02000403000000020004" pitchFamily="2" charset="0"/>
                <a:ea typeface="Helvetica Neue Light" panose="02000403000000020004" pitchFamily="2" charset="0"/>
              </a:rPr>
              <a:t>struct</a:t>
            </a:r>
            <a:r>
              <a:rPr lang="fr-FR" sz="1200" dirty="0">
                <a:solidFill>
                  <a:schemeClr val="bg1"/>
                </a:solidFill>
                <a:latin typeface="Helvetica Neue Light" panose="02000403000000020004" pitchFamily="2" charset="0"/>
                <a:ea typeface="Helvetica Neue Light" panose="02000403000000020004" pitchFamily="2" charset="0"/>
              </a:rPr>
              <a:t> du </a:t>
            </a:r>
            <a:r>
              <a:rPr lang="fr-FR" sz="1200" dirty="0" err="1">
                <a:solidFill>
                  <a:schemeClr val="bg1"/>
                </a:solidFill>
                <a:latin typeface="Helvetica Neue Light" panose="02000403000000020004" pitchFamily="2" charset="0"/>
                <a:ea typeface="Helvetica Neue Light" panose="02000403000000020004" pitchFamily="2" charset="0"/>
              </a:rPr>
              <a:t>framework</a:t>
            </a:r>
            <a:r>
              <a:rPr lang="fr-FR" sz="1200" dirty="0">
                <a:solidFill>
                  <a:schemeClr val="bg1"/>
                </a:solidFill>
                <a:latin typeface="Helvetica Neue Light" panose="02000403000000020004" pitchFamily="2" charset="0"/>
                <a:ea typeface="Helvetica Neue Light" panose="02000403000000020004" pitchFamily="2" charset="0"/>
              </a:rPr>
              <a:t> .NET</a:t>
            </a:r>
          </a:p>
          <a:p>
            <a:pPr marL="0" indent="0" algn="l">
              <a:buFont typeface="+mj-lt"/>
              <a:buNone/>
            </a:pPr>
            <a:endParaRPr lang="fr-FR" sz="1200" dirty="0">
              <a:solidFill>
                <a:schemeClr val="bg1"/>
              </a:solidFill>
              <a:latin typeface="Helvetica Neue Light" panose="02000403000000020004" pitchFamily="2" charset="0"/>
              <a:ea typeface="Helvetica Neue Light" panose="02000403000000020004" pitchFamily="2" charset="0"/>
            </a:endParaRPr>
          </a:p>
          <a:p>
            <a:r>
              <a:rPr lang="fr-FR" dirty="0">
                <a:effectLst/>
                <a:latin typeface="Helvetica Neue" panose="02000503000000020004" pitchFamily="2" charset="0"/>
              </a:rPr>
              <a:t>Avant d’introduire le </a:t>
            </a:r>
            <a:r>
              <a:rPr lang="fr-FR" dirty="0" err="1">
                <a:effectLst/>
                <a:latin typeface="Helvetica Neue" panose="02000503000000020004" pitchFamily="2" charset="0"/>
              </a:rPr>
              <a:t>DateTimeOffset</a:t>
            </a:r>
            <a:r>
              <a:rPr lang="fr-FR" dirty="0">
                <a:effectLst/>
                <a:latin typeface="Helvetica Neue" panose="02000503000000020004" pitchFamily="2" charset="0"/>
              </a:rPr>
              <a:t>, le </a:t>
            </a:r>
            <a:r>
              <a:rPr lang="fr-FR" dirty="0" err="1">
                <a:effectLst/>
                <a:latin typeface="Helvetica Neue" panose="02000503000000020004" pitchFamily="2" charset="0"/>
              </a:rPr>
              <a:t>framework</a:t>
            </a:r>
            <a:r>
              <a:rPr lang="fr-FR" dirty="0">
                <a:effectLst/>
                <a:latin typeface="Helvetica Neue" panose="02000503000000020004" pitchFamily="2" charset="0"/>
              </a:rPr>
              <a:t> .NET avait depuis longtemps une autre structure de donnée qui existait depuis le début et qui a générée beaucoup de malheurs et de bugs à travers les âges: il s’agit du </a:t>
            </a:r>
            <a:r>
              <a:rPr lang="fr-FR" dirty="0" err="1">
                <a:effectLst/>
                <a:latin typeface="Helvetica Neue" panose="02000503000000020004" pitchFamily="2" charset="0"/>
              </a:rPr>
              <a:t>DateTime</a:t>
            </a:r>
            <a:r>
              <a:rPr lang="fr-FR" dirty="0">
                <a:effectLst/>
                <a:latin typeface="Helvetica Neue" panose="02000503000000020004" pitchFamily="2" charset="0"/>
              </a:rPr>
              <a:t> (emphase)</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76</a:t>
            </a:fld>
            <a:endParaRPr lang="fr-FR"/>
          </a:p>
        </p:txBody>
      </p:sp>
    </p:spTree>
    <p:extLst>
      <p:ext uri="{BB962C8B-B14F-4D97-AF65-F5344CB8AC3E}">
        <p14:creationId xmlns:p14="http://schemas.microsoft.com/office/powerpoint/2010/main" val="2542705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Si on regarde la doc de MS, le </a:t>
            </a:r>
            <a:r>
              <a:rPr lang="fr-FR" dirty="0" err="1">
                <a:effectLst/>
                <a:latin typeface="Helvetica Neue" panose="02000503000000020004" pitchFamily="2" charset="0"/>
              </a:rPr>
              <a:t>DateTime</a:t>
            </a:r>
            <a:r>
              <a:rPr lang="fr-FR" dirty="0">
                <a:effectLst/>
                <a:latin typeface="Helvetica Neue" panose="02000503000000020004" pitchFamily="2" charset="0"/>
              </a:rPr>
              <a:t> en </a:t>
            </a:r>
            <a:r>
              <a:rPr lang="fr-FR" dirty="0" err="1">
                <a:effectLst/>
                <a:latin typeface="Helvetica Neue" panose="02000503000000020004" pitchFamily="2" charset="0"/>
              </a:rPr>
              <a:t>dotnet</a:t>
            </a:r>
            <a:r>
              <a:rPr lang="fr-FR" dirty="0">
                <a:effectLst/>
                <a:latin typeface="Helvetica Neue" panose="02000503000000020004" pitchFamily="2" charset="0"/>
              </a:rPr>
              <a:t> représente un instant, généralement exprimé sous la forme d’une date ou d’une heure.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77</a:t>
            </a:fld>
            <a:endParaRPr lang="fr-FR"/>
          </a:p>
        </p:txBody>
      </p:sp>
    </p:spTree>
    <p:extLst>
      <p:ext uri="{BB962C8B-B14F-4D97-AF65-F5344CB8AC3E}">
        <p14:creationId xmlns:p14="http://schemas.microsoft.com/office/powerpoint/2010/main" val="29091914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Le problème principal du </a:t>
            </a:r>
            <a:r>
              <a:rPr lang="fr-FR" dirty="0" err="1">
                <a:effectLst/>
                <a:latin typeface="Helvetica Neue" panose="02000503000000020004" pitchFamily="2" charset="0"/>
              </a:rPr>
              <a:t>DateTime</a:t>
            </a:r>
            <a:r>
              <a:rPr lang="fr-FR" dirty="0">
                <a:effectLst/>
                <a:latin typeface="Helvetica Neue" panose="02000503000000020004" pitchFamily="2" charset="0"/>
              </a:rPr>
              <a:t>, c’est qu’il permet d’avoir trop d’implicites, qui vont très souvent générer des bugs ou des résultats inattendus et non-souhaités.</a:t>
            </a:r>
          </a:p>
          <a:p>
            <a:endParaRPr lang="fr-FR" dirty="0">
              <a:effectLst/>
              <a:latin typeface="Helvetica Neue" panose="02000503000000020004" pitchFamily="2" charset="0"/>
            </a:endParaRPr>
          </a:p>
          <a:p>
            <a:r>
              <a:rPr lang="fr-FR" dirty="0">
                <a:effectLst/>
                <a:latin typeface="Helvetica Neue" panose="02000503000000020004" pitchFamily="2" charset="0"/>
              </a:rPr>
              <a:t>Et le pire c’est que tout le monde joue à faire des conversions ou des calculs de durée à partir d’instance de </a:t>
            </a:r>
            <a:r>
              <a:rPr lang="fr-FR" dirty="0" err="1">
                <a:effectLst/>
                <a:latin typeface="Helvetica Neue" panose="02000503000000020004" pitchFamily="2" charset="0"/>
              </a:rPr>
              <a:t>DateTime</a:t>
            </a:r>
            <a:r>
              <a:rPr lang="fr-FR" dirty="0">
                <a:effectLst/>
                <a:latin typeface="Helvetica Neue" panose="02000503000000020004" pitchFamily="2" charset="0"/>
              </a:rPr>
              <a:t>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A la limite, la seule combinaison qui pouvait aller avant, avec cette structure, c’est celle où on précise explicitement UTC mais c’est vraiment limite.</a:t>
            </a:r>
          </a:p>
          <a:p>
            <a:endParaRPr lang="fr-FR" dirty="0">
              <a:effectLst/>
              <a:latin typeface="Helvetica Neue" panose="02000503000000020004" pitchFamily="2" charset="0"/>
            </a:endParaRPr>
          </a:p>
          <a:p>
            <a:r>
              <a:rPr lang="fr-FR" dirty="0">
                <a:effectLst/>
                <a:latin typeface="Helvetica Neue" panose="02000503000000020004" pitchFamily="2" charset="0"/>
              </a:rPr>
              <a:t>Pour être sûr dans cas, il faudrait que tout notre code vérifie à chaque fois si la propriété Kind des </a:t>
            </a:r>
            <a:r>
              <a:rPr lang="fr-FR" dirty="0" err="1">
                <a:effectLst/>
                <a:latin typeface="Helvetica Neue" panose="02000503000000020004" pitchFamily="2" charset="0"/>
              </a:rPr>
              <a:t>DateTime</a:t>
            </a:r>
            <a:r>
              <a:rPr lang="fr-FR" dirty="0">
                <a:effectLst/>
                <a:latin typeface="Helvetica Neue" panose="02000503000000020004" pitchFamily="2" charset="0"/>
              </a:rPr>
              <a:t> est bien à UTC.</a:t>
            </a:r>
          </a:p>
          <a:p>
            <a:r>
              <a:rPr lang="fr-FR" dirty="0">
                <a:effectLst/>
                <a:latin typeface="Helvetica Neue" panose="02000503000000020004" pitchFamily="2" charset="0"/>
              </a:rPr>
              <a:t>Super le code. Vraiment. Génial ! 👏</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Je vous laisse imaginer les problèmes d’arithmétique qu’on peut avoir si on devine des intervalles (</a:t>
            </a:r>
            <a:r>
              <a:rPr lang="fr-FR" dirty="0" err="1">
                <a:effectLst/>
                <a:latin typeface="Helvetica Neue" panose="02000503000000020004" pitchFamily="2" charset="0"/>
              </a:rPr>
              <a:t>TimeSpan</a:t>
            </a:r>
            <a:r>
              <a:rPr lang="fr-FR" dirty="0">
                <a:effectLst/>
                <a:latin typeface="Helvetica Neue" panose="02000503000000020004" pitchFamily="2" charset="0"/>
              </a:rPr>
              <a:t>) à partir de </a:t>
            </a:r>
            <a:r>
              <a:rPr lang="fr-FR" dirty="0" err="1">
                <a:effectLst/>
                <a:latin typeface="Helvetica Neue" panose="02000503000000020004" pitchFamily="2" charset="0"/>
              </a:rPr>
              <a:t>DateTime</a:t>
            </a:r>
            <a:r>
              <a:rPr lang="fr-FR" dirty="0">
                <a:effectLst/>
                <a:latin typeface="Helvetica Neue" panose="02000503000000020004" pitchFamily="2" charset="0"/>
              </a:rPr>
              <a:t> qui seraient en local ou pire - en </a:t>
            </a:r>
            <a:r>
              <a:rPr lang="fr-FR" dirty="0" err="1">
                <a:effectLst/>
                <a:latin typeface="Helvetica Neue" panose="02000503000000020004" pitchFamily="2" charset="0"/>
              </a:rPr>
              <a:t>Unspecified</a:t>
            </a:r>
            <a:r>
              <a:rPr lang="fr-FR" dirty="0">
                <a:effectLst/>
                <a:latin typeface="Helvetica Neue" panose="02000503000000020004" pitchFamily="2" charset="0"/>
              </a:rPr>
              <a:t>…</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78</a:t>
            </a:fld>
            <a:endParaRPr lang="fr-FR"/>
          </a:p>
        </p:txBody>
      </p:sp>
    </p:spTree>
    <p:extLst>
      <p:ext uri="{BB962C8B-B14F-4D97-AF65-F5344CB8AC3E}">
        <p14:creationId xmlns:p14="http://schemas.microsoft.com/office/powerpoint/2010/main" val="17733582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fr-FR" sz="2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12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#5</a:t>
            </a:r>
          </a:p>
          <a:p>
            <a:pPr lvl="0" algn="l"/>
            <a:endParaRPr lang="fr-FR" sz="12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N’utilisez pas de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stuct</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DateTime</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dans votre code. Plus jamais !</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Même avec .Kind à UTC (ce n’est pas parce qu’on peut le  faire, qu’on doit le faire).</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Préférez les alternatives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ZonedDateTime</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DateOnly</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ou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AnnualDate</a:t>
            </a:r>
            <a:endParaRPr lang="fr-FR" sz="12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pPr lvl="0" algn="just"/>
            <a:endParaRPr lang="fr-FR" sz="12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Je voudrais maintenant revenir sur cette phrase que j’ai prononcée plus tôt  dans le pro-</a:t>
            </a:r>
            <a:r>
              <a:rPr lang="fr-FR" dirty="0" err="1">
                <a:effectLst/>
                <a:latin typeface="Helvetica Neue" panose="02000503000000020004" pitchFamily="2" charset="0"/>
              </a:rPr>
              <a:t>tips</a:t>
            </a:r>
            <a:r>
              <a:rPr lang="fr-FR" dirty="0">
                <a:effectLst/>
                <a:latin typeface="Helvetica Neue" panose="02000503000000020004" pitchFamily="2" charset="0"/>
              </a:rPr>
              <a:t> 3 : “Si c’est important pour vous d’être lié ou de conserver l’info sur le fuseau horaire”</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79</a:t>
            </a:fld>
            <a:endParaRPr lang="fr-FR"/>
          </a:p>
        </p:txBody>
      </p:sp>
    </p:spTree>
    <p:extLst>
      <p:ext uri="{BB962C8B-B14F-4D97-AF65-F5344CB8AC3E}">
        <p14:creationId xmlns:p14="http://schemas.microsoft.com/office/powerpoint/2010/main" val="32386910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évoqué la librairie </a:t>
            </a:r>
            <a:r>
              <a:rPr lang="fr-FR" dirty="0" err="1">
                <a:effectLst/>
                <a:latin typeface="Helvetica Neue" panose="02000503000000020004" pitchFamily="2" charset="0"/>
              </a:rPr>
              <a:t>noda</a:t>
            </a:r>
            <a:r>
              <a:rPr lang="fr-FR" dirty="0">
                <a:effectLst/>
                <a:latin typeface="Helvetica Neue" panose="02000503000000020004" pitchFamily="2" charset="0"/>
              </a:rPr>
              <a:t> time tout à l’heure.</a:t>
            </a:r>
          </a:p>
          <a:p>
            <a:endParaRPr lang="fr-FR" b="1" dirty="0">
              <a:effectLst/>
              <a:latin typeface="Helvetica Neue" panose="02000503000000020004" pitchFamily="2" charset="0"/>
            </a:endParaRPr>
          </a:p>
          <a:p>
            <a:r>
              <a:rPr lang="fr-FR" b="1" dirty="0">
                <a:effectLst/>
                <a:latin typeface="Helvetica Neue" panose="02000503000000020004" pitchFamily="2" charset="0"/>
              </a:rPr>
              <a:t>Q: </a:t>
            </a:r>
            <a:r>
              <a:rPr lang="fr-FR" b="1" dirty="0" err="1">
                <a:effectLst/>
                <a:latin typeface="Helvetica Neue" panose="02000503000000020004" pitchFamily="2" charset="0"/>
              </a:rPr>
              <a:t>nodatime</a:t>
            </a:r>
            <a:r>
              <a:rPr lang="fr-FR" b="1" dirty="0">
                <a:effectLst/>
                <a:latin typeface="Helvetica Neue" panose="02000503000000020004" pitchFamily="2" charset="0"/>
              </a:rPr>
              <a:t> : qui sait ce que c’est et pourquoi ça existe ? </a:t>
            </a:r>
          </a:p>
          <a:p>
            <a:r>
              <a:rPr lang="fr-FR" b="0" dirty="0">
                <a:effectLst/>
                <a:latin typeface="Helvetica Neue" panose="02000503000000020004" pitchFamily="2" charset="0"/>
              </a:rPr>
              <a:t>(il me semble qu’à minima, les gens de la Data </a:t>
            </a:r>
            <a:r>
              <a:rPr lang="fr-FR" b="0" dirty="0" err="1">
                <a:effectLst/>
                <a:latin typeface="Helvetica Neue" panose="02000503000000020004" pitchFamily="2" charset="0"/>
              </a:rPr>
              <a:t>Inté</a:t>
            </a:r>
            <a:r>
              <a:rPr lang="fr-FR" b="0" dirty="0">
                <a:effectLst/>
                <a:latin typeface="Helvetica Neue" panose="02000503000000020004" pitchFamily="2" charset="0"/>
              </a:rPr>
              <a:t> devraient pouvoir me répondre)</a:t>
            </a:r>
          </a:p>
          <a:p>
            <a:endParaRPr lang="fr-FR" b="0" dirty="0">
              <a:effectLst/>
              <a:latin typeface="Helvetica Neue" panose="02000503000000020004" pitchFamily="2" charset="0"/>
            </a:endParaRPr>
          </a:p>
          <a:p>
            <a:r>
              <a:rPr lang="fr-FR" dirty="0">
                <a:effectLst/>
                <a:latin typeface="Helvetica Neue" panose="02000503000000020004" pitchFamily="2" charset="0"/>
              </a:rPr>
              <a:t>Il s’agit bien sûr du portage .NET de l’excellente librairie java : </a:t>
            </a:r>
            <a:r>
              <a:rPr lang="fr-FR" dirty="0" err="1">
                <a:effectLst/>
                <a:latin typeface="Helvetica Neue" panose="02000503000000020004" pitchFamily="2" charset="0"/>
              </a:rPr>
              <a:t>joda</a:t>
            </a:r>
            <a:r>
              <a:rPr lang="fr-FR" dirty="0">
                <a:effectLst/>
                <a:latin typeface="Helvetica Neue" panose="02000503000000020004" pitchFamily="2" charset="0"/>
              </a:rPr>
              <a:t> time (librairie </a:t>
            </a:r>
            <a:r>
              <a:rPr lang="fr-FR" dirty="0" err="1">
                <a:effectLst/>
                <a:latin typeface="Helvetica Neue" panose="02000503000000020004" pitchFamily="2" charset="0"/>
              </a:rPr>
              <a:t>déprécated</a:t>
            </a:r>
            <a:r>
              <a:rPr lang="fr-FR" dirty="0">
                <a:effectLst/>
                <a:latin typeface="Helvetica Neue" panose="02000503000000020004" pitchFamily="2" charset="0"/>
              </a:rPr>
              <a:t> normalement aujourd’hui avec les progrès de java sur les dates)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80</a:t>
            </a:fld>
            <a:endParaRPr lang="fr-FR"/>
          </a:p>
        </p:txBody>
      </p:sp>
    </p:spTree>
    <p:extLst>
      <p:ext uri="{BB962C8B-B14F-4D97-AF65-F5344CB8AC3E}">
        <p14:creationId xmlns:p14="http://schemas.microsoft.com/office/powerpoint/2010/main" val="38560773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dirty="0">
                <a:solidFill>
                  <a:schemeClr val="bg1"/>
                </a:solidFill>
                <a:latin typeface="Helvetica Neue Light" panose="02000403000000020004" pitchFamily="2" charset="0"/>
                <a:ea typeface="Helvetica Neue Light" panose="02000403000000020004" pitchFamily="2" charset="0"/>
              </a:rPr>
              <a:t>Nous forcer à réfléchir sur la nature des </a:t>
            </a:r>
            <a:r>
              <a:rPr lang="fr-FR" sz="1200" dirty="0" err="1">
                <a:solidFill>
                  <a:schemeClr val="bg1"/>
                </a:solidFill>
                <a:latin typeface="Helvetica Neue Light" panose="02000403000000020004" pitchFamily="2" charset="0"/>
                <a:ea typeface="Helvetica Neue Light" panose="02000403000000020004" pitchFamily="2" charset="0"/>
              </a:rPr>
              <a:t>élements</a:t>
            </a:r>
            <a:r>
              <a:rPr lang="fr-FR" sz="1200" dirty="0">
                <a:solidFill>
                  <a:schemeClr val="bg1"/>
                </a:solidFill>
                <a:latin typeface="Helvetica Neue Light" panose="02000403000000020004" pitchFamily="2" charset="0"/>
                <a:ea typeface="Helvetica Neue Light" panose="02000403000000020004" pitchFamily="2" charset="0"/>
              </a:rPr>
              <a:t> de temps qu’on manipule</a:t>
            </a:r>
          </a:p>
          <a:p>
            <a:pPr algn="l"/>
            <a:endParaRPr lang="fr-FR" sz="1200" dirty="0">
              <a:solidFill>
                <a:schemeClr val="bg1"/>
              </a:solidFill>
              <a:latin typeface="Helvetica Neue Light" panose="02000403000000020004" pitchFamily="2" charset="0"/>
              <a:ea typeface="Helvetica Neue Light" panose="02000403000000020004" pitchFamily="2" charset="0"/>
            </a:endParaRPr>
          </a:p>
          <a:p>
            <a:pPr algn="l"/>
            <a:r>
              <a:rPr lang="fr-FR" sz="1200" dirty="0">
                <a:solidFill>
                  <a:schemeClr val="bg1"/>
                </a:solidFill>
                <a:latin typeface="Helvetica Neue Light" panose="02000403000000020004" pitchFamily="2" charset="0"/>
                <a:ea typeface="Helvetica Neue Light" panose="02000403000000020004" pitchFamily="2" charset="0"/>
              </a:rPr>
              <a:t>Rien ne doit être implicite.</a:t>
            </a:r>
            <a:endParaRPr lang="fr-FR" dirty="0">
              <a:effectLst/>
              <a:latin typeface="Helvetica Neue" panose="02000503000000020004" pitchFamily="2" charset="0"/>
            </a:endParaRPr>
          </a:p>
          <a:p>
            <a:r>
              <a:rPr lang="fr-FR" dirty="0">
                <a:effectLst/>
                <a:latin typeface="Helvetica Neue" panose="02000503000000020004" pitchFamily="2" charset="0"/>
              </a:rPr>
              <a:t>Le code doit décrire avec précision ses intentions.</a:t>
            </a:r>
          </a:p>
          <a:p>
            <a:endParaRPr lang="fr-FR" dirty="0">
              <a:effectLst/>
              <a:latin typeface="Helvetica Neue" panose="02000503000000020004" pitchFamily="2" charset="0"/>
            </a:endParaRPr>
          </a:p>
          <a:p>
            <a:r>
              <a:rPr lang="fr-FR" dirty="0">
                <a:effectLst/>
                <a:latin typeface="Helvetica Neue" panose="02000503000000020004" pitchFamily="2" charset="0"/>
              </a:rPr>
              <a:t>Ca ne vous rappelle rien ? </a:t>
            </a:r>
          </a:p>
          <a:p>
            <a:endParaRPr lang="fr-FR" dirty="0">
              <a:effectLst/>
              <a:latin typeface="Helvetica Neue" panose="02000503000000020004" pitchFamily="2" charset="0"/>
            </a:endParaRPr>
          </a:p>
          <a:p>
            <a:r>
              <a:rPr lang="fr-FR" dirty="0">
                <a:effectLst/>
                <a:latin typeface="Helvetica Neue" panose="02000503000000020004" pitchFamily="2" charset="0"/>
              </a:rPr>
              <a:t>(clic) </a:t>
            </a:r>
          </a:p>
          <a:p>
            <a:endParaRPr lang="fr-FR" dirty="0">
              <a:effectLst/>
              <a:latin typeface="Helvetica Neue" panose="02000503000000020004" pitchFamily="2" charset="0"/>
            </a:endParaRPr>
          </a:p>
          <a:p>
            <a:r>
              <a:rPr lang="fr-FR" dirty="0" err="1">
                <a:effectLst/>
                <a:latin typeface="Helvetica Neue" panose="02000503000000020004" pitchFamily="2" charset="0"/>
              </a:rPr>
              <a:t>Noda</a:t>
            </a:r>
            <a:r>
              <a:rPr lang="fr-FR" dirty="0">
                <a:effectLst/>
                <a:latin typeface="Helvetica Neue" panose="02000503000000020004" pitchFamily="2" charset="0"/>
              </a:rPr>
              <a:t> time est une librairie </a:t>
            </a:r>
            <a:r>
              <a:rPr lang="fr-FR" dirty="0" err="1">
                <a:effectLst/>
                <a:latin typeface="Helvetica Neue" panose="02000503000000020004" pitchFamily="2" charset="0"/>
              </a:rPr>
              <a:t>domain</a:t>
            </a:r>
            <a:r>
              <a:rPr lang="fr-FR" dirty="0">
                <a:effectLst/>
                <a:latin typeface="Helvetica Neue" panose="02000503000000020004" pitchFamily="2" charset="0"/>
              </a:rPr>
              <a:t> </a:t>
            </a:r>
            <a:r>
              <a:rPr lang="fr-FR" dirty="0" err="1">
                <a:effectLst/>
                <a:latin typeface="Helvetica Neue" panose="02000503000000020004" pitchFamily="2" charset="0"/>
              </a:rPr>
              <a:t>driven</a:t>
            </a:r>
            <a:r>
              <a:rPr lang="fr-FR" dirty="0">
                <a:effectLst/>
                <a:latin typeface="Helvetica Neue" panose="02000503000000020004" pitchFamily="2" charset="0"/>
              </a:rPr>
              <a:t>.</a:t>
            </a:r>
          </a:p>
          <a:p>
            <a:r>
              <a:rPr lang="fr-FR" dirty="0">
                <a:effectLst/>
                <a:latin typeface="Helvetica Neue" panose="02000503000000020004" pitchFamily="2" charset="0"/>
              </a:rPr>
              <a:t>Et celle-ci nous fournit des types indispensables toujours pas prévu dans le </a:t>
            </a:r>
            <a:r>
              <a:rPr lang="fr-FR" dirty="0" err="1">
                <a:effectLst/>
                <a:latin typeface="Helvetica Neue" panose="02000503000000020004" pitchFamily="2" charset="0"/>
              </a:rPr>
              <a:t>framework</a:t>
            </a:r>
            <a:r>
              <a:rPr lang="fr-FR" dirty="0">
                <a:effectLst/>
                <a:latin typeface="Helvetica Neue" panose="02000503000000020004" pitchFamily="2" charset="0"/>
              </a:rPr>
              <a:t> : genre leur </a:t>
            </a:r>
            <a:r>
              <a:rPr lang="fr-FR" dirty="0" err="1">
                <a:effectLst/>
                <a:latin typeface="Helvetica Neue" panose="02000503000000020004" pitchFamily="2" charset="0"/>
              </a:rPr>
              <a:t>ZonedDateTime</a:t>
            </a:r>
            <a:r>
              <a:rPr lang="fr-FR" dirty="0">
                <a:effectLst/>
                <a:latin typeface="Helvetica Neue" panose="02000503000000020004" pitchFamily="2" charset="0"/>
              </a:rPr>
              <a:t> (qui est heureusement utilisé côté DI il me semble).</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r>
              <a:rPr lang="fr-FR" dirty="0">
                <a:effectLst/>
                <a:latin typeface="Helvetica Neue" panose="02000503000000020004" pitchFamily="2" charset="0"/>
              </a:rPr>
              <a:t>C’est aussi une lib qui illustre parfaitement l’approche « pit of </a:t>
            </a:r>
            <a:r>
              <a:rPr lang="fr-FR" dirty="0" err="1">
                <a:effectLst/>
                <a:latin typeface="Helvetica Neue" panose="02000503000000020004" pitchFamily="2" charset="0"/>
              </a:rPr>
              <a:t>success</a:t>
            </a:r>
            <a:r>
              <a:rPr lang="fr-FR" dirty="0">
                <a:effectLst/>
                <a:latin typeface="Helvetica Neue" panose="02000503000000020004" pitchFamily="2" charset="0"/>
              </a:rPr>
              <a:t> » de Rico Mariani, avec laquelle je saoule pleins de gens ici depuis 2 ans maintenant  ;-P</a:t>
            </a:r>
          </a:p>
          <a:p>
            <a:endParaRPr lang="fr-FR" dirty="0">
              <a:effectLst/>
              <a:latin typeface="Helvetica Neue" panose="02000503000000020004" pitchFamily="2" charset="0"/>
            </a:endParaRPr>
          </a:p>
          <a:p>
            <a:r>
              <a:rPr lang="fr-FR" b="0" i="0" dirty="0" err="1">
                <a:solidFill>
                  <a:srgbClr val="3A4145"/>
                </a:solidFill>
                <a:effectLst/>
                <a:latin typeface="Open Sans" panose="020F0502020204030204" pitchFamily="34" charset="0"/>
              </a:rPr>
              <a:t>we</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want</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our</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users</a:t>
            </a:r>
            <a:r>
              <a:rPr lang="fr-FR" b="0" i="0" dirty="0">
                <a:solidFill>
                  <a:srgbClr val="3A4145"/>
                </a:solidFill>
                <a:effectLst/>
                <a:latin typeface="Open Sans" panose="020F0502020204030204" pitchFamily="34" charset="0"/>
              </a:rPr>
              <a:t> to </a:t>
            </a:r>
            <a:r>
              <a:rPr lang="fr-FR" b="0" i="0" dirty="0" err="1">
                <a:solidFill>
                  <a:srgbClr val="3A4145"/>
                </a:solidFill>
                <a:effectLst/>
                <a:latin typeface="Open Sans" panose="020F0502020204030204" pitchFamily="34" charset="0"/>
              </a:rPr>
              <a:t>simply</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fall</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into</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winning</a:t>
            </a:r>
            <a:r>
              <a:rPr lang="fr-FR" b="0" i="0" dirty="0">
                <a:solidFill>
                  <a:srgbClr val="3A4145"/>
                </a:solidFill>
                <a:effectLst/>
                <a:latin typeface="Open Sans" panose="020F0502020204030204" pitchFamily="34" charset="0"/>
              </a:rPr>
              <a:t> practices by </a:t>
            </a:r>
            <a:r>
              <a:rPr lang="fr-FR" b="0" i="0" dirty="0" err="1">
                <a:solidFill>
                  <a:srgbClr val="3A4145"/>
                </a:solidFill>
                <a:effectLst/>
                <a:latin typeface="Open Sans" panose="020F0502020204030204" pitchFamily="34" charset="0"/>
              </a:rPr>
              <a:t>using</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our</a:t>
            </a:r>
            <a:r>
              <a:rPr lang="fr-FR" b="0" i="0" dirty="0">
                <a:solidFill>
                  <a:srgbClr val="3A4145"/>
                </a:solidFill>
                <a:effectLst/>
                <a:latin typeface="Open Sans" panose="020F0502020204030204" pitchFamily="34" charset="0"/>
              </a:rPr>
              <a:t> platform and </a:t>
            </a:r>
            <a:r>
              <a:rPr lang="fr-FR" b="0" i="0" dirty="0" err="1">
                <a:solidFill>
                  <a:srgbClr val="3A4145"/>
                </a:solidFill>
                <a:effectLst/>
                <a:latin typeface="Open Sans" panose="020F0502020204030204" pitchFamily="34" charset="0"/>
              </a:rPr>
              <a:t>frameworks</a:t>
            </a:r>
            <a:endParaRPr lang="fr-FR" dirty="0">
              <a:effectLst/>
              <a:latin typeface="Helvetica Neue" panose="02000503000000020004" pitchFamily="2" charset="0"/>
            </a:endParaRPr>
          </a:p>
          <a:p>
            <a:r>
              <a:rPr lang="fr-FR" dirty="0">
                <a:cs typeface="Calibri"/>
              </a:rPr>
              <a:t> / nous voulons que nos utilisateurs adoptent simplement des pratiques gagnantes en utilisant notre bibliothèque</a:t>
            </a:r>
          </a:p>
        </p:txBody>
      </p:sp>
      <p:sp>
        <p:nvSpPr>
          <p:cNvPr id="4" name="Slide Number Placeholder 3"/>
          <p:cNvSpPr>
            <a:spLocks noGrp="1"/>
          </p:cNvSpPr>
          <p:nvPr>
            <p:ph type="sldNum" sz="quarter" idx="5"/>
          </p:nvPr>
        </p:nvSpPr>
        <p:spPr/>
        <p:txBody>
          <a:bodyPr/>
          <a:lstStyle/>
          <a:p>
            <a:fld id="{788D8A45-B12B-40AF-A07B-2EBC15495A4C}" type="slidenum">
              <a:rPr lang="fr-FR" smtClean="0"/>
              <a:t>81</a:t>
            </a:fld>
            <a:endParaRPr lang="fr-FR"/>
          </a:p>
        </p:txBody>
      </p:sp>
    </p:spTree>
    <p:extLst>
      <p:ext uri="{BB962C8B-B14F-4D97-AF65-F5344CB8AC3E}">
        <p14:creationId xmlns:p14="http://schemas.microsoft.com/office/powerpoint/2010/main" val="22126982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b="1" dirty="0">
                <a:effectLst/>
                <a:latin typeface="Menlo" panose="020B0609030804020204" pitchFamily="49" charset="0"/>
              </a:rPr>
              <a:t>Type sans doute le plus important de toute cette librairie : les </a:t>
            </a:r>
            <a:r>
              <a:rPr lang="fr-FR" b="1" dirty="0" err="1">
                <a:effectLst/>
                <a:latin typeface="Menlo" panose="020B0609030804020204" pitchFamily="49" charset="0"/>
              </a:rPr>
              <a:t>ZonedDateTime</a:t>
            </a:r>
            <a:r>
              <a:rPr lang="fr-FR" b="1" dirty="0">
                <a:effectLst/>
                <a:latin typeface="Menlo" panose="020B0609030804020204" pitchFamily="49" charset="0"/>
              </a:rPr>
              <a:t> </a:t>
            </a:r>
          </a:p>
          <a:p>
            <a:pPr>
              <a:buFont typeface="Arial" panose="020B0604020202020204" pitchFamily="34" charset="0"/>
              <a:buNone/>
            </a:pPr>
            <a:endParaRPr lang="fr-FR" b="1" dirty="0">
              <a:effectLst/>
              <a:latin typeface="Menlo" panose="020B0609030804020204" pitchFamily="49" charset="0"/>
            </a:endParaRPr>
          </a:p>
          <a:p>
            <a:pPr>
              <a:buFont typeface="Arial" panose="020B0604020202020204" pitchFamily="34" charset="0"/>
              <a:buNone/>
            </a:pPr>
            <a:r>
              <a:rPr lang="fr-FR" dirty="0">
                <a:effectLst/>
                <a:latin typeface="Menlo" panose="020B0609030804020204" pitchFamily="49" charset="0"/>
              </a:rPr>
              <a:t>identifient de manière non ambiguë un point unique dans le temps (</a:t>
            </a:r>
            <a:r>
              <a:rPr lang="fr-FR" dirty="0" err="1">
                <a:effectLst/>
                <a:latin typeface="Menlo" panose="020B0609030804020204" pitchFamily="49" charset="0"/>
              </a:rPr>
              <a:t>c.a.d</a:t>
            </a:r>
            <a:r>
              <a:rPr lang="fr-FR" dirty="0">
                <a:effectLst/>
                <a:latin typeface="Menlo" panose="020B0609030804020204" pitchFamily="49" charset="0"/>
              </a:rPr>
              <a:t> un Instant, mais aussi sa Time Zone)</a:t>
            </a:r>
          </a:p>
        </p:txBody>
      </p:sp>
      <p:sp>
        <p:nvSpPr>
          <p:cNvPr id="4" name="Slide Number Placeholder 3"/>
          <p:cNvSpPr>
            <a:spLocks noGrp="1"/>
          </p:cNvSpPr>
          <p:nvPr>
            <p:ph type="sldNum" sz="quarter" idx="5"/>
          </p:nvPr>
        </p:nvSpPr>
        <p:spPr/>
        <p:txBody>
          <a:bodyPr/>
          <a:lstStyle/>
          <a:p>
            <a:fld id="{788D8A45-B12B-40AF-A07B-2EBC15495A4C}" type="slidenum">
              <a:rPr lang="fr-FR" smtClean="0"/>
              <a:t>82</a:t>
            </a:fld>
            <a:endParaRPr lang="fr-FR"/>
          </a:p>
        </p:txBody>
      </p:sp>
    </p:spTree>
    <p:extLst>
      <p:ext uri="{BB962C8B-B14F-4D97-AF65-F5344CB8AC3E}">
        <p14:creationId xmlns:p14="http://schemas.microsoft.com/office/powerpoint/2010/main" val="5845253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DateOnly</a:t>
            </a:r>
            <a:r>
              <a:rPr lang="fr-FR" b="1" dirty="0">
                <a:effectLst/>
                <a:latin typeface="Menlo" panose="020B0609030804020204" pitchFamily="49" charset="0"/>
              </a:rPr>
              <a:t> (.NET)</a:t>
            </a:r>
            <a:r>
              <a:rPr lang="fr-FR" dirty="0">
                <a:effectLst/>
                <a:latin typeface="Menlo" panose="020B0609030804020204" pitchFamily="49" charset="0"/>
              </a:rPr>
              <a:t> sont à privilégier pour manipuler/stoker des dates sans heure, MAIS a des années précise.</a:t>
            </a:r>
          </a:p>
          <a:p>
            <a:pPr marL="742950" lvl="1" indent="-285750">
              <a:buFont typeface="Arial" panose="020B0604020202020204" pitchFamily="34" charset="0"/>
              <a:buChar char="•"/>
            </a:pPr>
            <a:r>
              <a:rPr lang="fr-FR" dirty="0">
                <a:effectLst/>
                <a:latin typeface="Helvetica Neue" panose="02000503000000020004" pitchFamily="2" charset="0"/>
              </a:rPr>
              <a:t>Très pratique pour des jours fériés</a:t>
            </a:r>
          </a:p>
          <a:p>
            <a:pPr marL="742950" lvl="1" indent="-285750">
              <a:buFont typeface="Arial" panose="020B0604020202020204" pitchFamily="34" charset="0"/>
              <a:buChar char="•"/>
            </a:pPr>
            <a:r>
              <a:rPr lang="fr-FR" dirty="0">
                <a:effectLst/>
                <a:latin typeface="Helvetica Neue" panose="02000503000000020004" pitchFamily="2" charset="0"/>
              </a:rPr>
              <a:t>ne peut pas être décalé par un fuseau horaire, et représente toujours la date qui a été définie initialement</a:t>
            </a:r>
          </a:p>
          <a:p>
            <a:pPr marL="742950" lvl="1" indent="-285750">
              <a:buFont typeface="Arial" panose="020B0604020202020204" pitchFamily="34" charset="0"/>
              <a:buChar char="•"/>
            </a:pPr>
            <a:r>
              <a:rPr lang="fr-FR" dirty="0">
                <a:effectLst/>
                <a:latin typeface="Helvetica Neue" panose="02000503000000020004" pitchFamily="2" charset="0"/>
              </a:rPr>
              <a:t>Si vous avez des champs date dans SQL Server, il vous faut utiliser un </a:t>
            </a:r>
            <a:r>
              <a:rPr lang="fr-FR" dirty="0" err="1">
                <a:effectLst/>
                <a:latin typeface="Helvetica Neue" panose="02000503000000020004" pitchFamily="2" charset="0"/>
              </a:rPr>
              <a:t>DateOnly</a:t>
            </a:r>
            <a:r>
              <a:rPr lang="fr-FR" dirty="0">
                <a:effectLst/>
                <a:latin typeface="Helvetica Neue" panose="02000503000000020004" pitchFamily="2" charset="0"/>
              </a:rPr>
              <a:t> dans le code</a:t>
            </a:r>
          </a:p>
        </p:txBody>
      </p:sp>
      <p:sp>
        <p:nvSpPr>
          <p:cNvPr id="4" name="Slide Number Placeholder 3"/>
          <p:cNvSpPr>
            <a:spLocks noGrp="1"/>
          </p:cNvSpPr>
          <p:nvPr>
            <p:ph type="sldNum" sz="quarter" idx="5"/>
          </p:nvPr>
        </p:nvSpPr>
        <p:spPr/>
        <p:txBody>
          <a:bodyPr/>
          <a:lstStyle/>
          <a:p>
            <a:fld id="{788D8A45-B12B-40AF-A07B-2EBC15495A4C}" type="slidenum">
              <a:rPr lang="fr-FR" smtClean="0"/>
              <a:t>83</a:t>
            </a:fld>
            <a:endParaRPr lang="fr-FR"/>
          </a:p>
        </p:txBody>
      </p:sp>
    </p:spTree>
    <p:extLst>
      <p:ext uri="{BB962C8B-B14F-4D97-AF65-F5344CB8AC3E}">
        <p14:creationId xmlns:p14="http://schemas.microsoft.com/office/powerpoint/2010/main" val="28033312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AnnualDate</a:t>
            </a:r>
            <a:r>
              <a:rPr lang="fr-FR" b="1" dirty="0">
                <a:effectLst/>
                <a:latin typeface="Menlo" panose="020B0609030804020204" pitchFamily="49" charset="0"/>
              </a:rPr>
              <a:t> (</a:t>
            </a:r>
            <a:r>
              <a:rPr lang="fr-FR" b="1" dirty="0" err="1">
                <a:effectLst/>
                <a:latin typeface="Menlo" panose="020B0609030804020204" pitchFamily="49" charset="0"/>
              </a:rPr>
              <a:t>noda</a:t>
            </a:r>
            <a:r>
              <a:rPr lang="fr-FR" b="1" dirty="0">
                <a:effectLst/>
                <a:latin typeface="Menlo" panose="020B0609030804020204" pitchFamily="49" charset="0"/>
              </a:rPr>
              <a:t> time)</a:t>
            </a:r>
            <a:r>
              <a:rPr lang="fr-FR" dirty="0">
                <a:effectLst/>
                <a:latin typeface="Menlo" panose="020B0609030804020204" pitchFamily="49" charset="0"/>
              </a:rPr>
              <a:t>, sont à privilégier pour manipuler un jour et un mois seulement</a:t>
            </a:r>
          </a:p>
          <a:p>
            <a:pPr marL="742950" lvl="1" indent="-285750">
              <a:buFont typeface="Arial" panose="020B0604020202020204" pitchFamily="34" charset="0"/>
              <a:buChar char="•"/>
            </a:pPr>
            <a:r>
              <a:rPr lang="fr-FR" dirty="0">
                <a:effectLst/>
                <a:latin typeface="Helvetica Neue" panose="02000503000000020004" pitchFamily="2" charset="0"/>
              </a:rPr>
              <a:t>Très pratique pour des anniversaires</a:t>
            </a:r>
          </a:p>
        </p:txBody>
      </p:sp>
      <p:sp>
        <p:nvSpPr>
          <p:cNvPr id="4" name="Slide Number Placeholder 3"/>
          <p:cNvSpPr>
            <a:spLocks noGrp="1"/>
          </p:cNvSpPr>
          <p:nvPr>
            <p:ph type="sldNum" sz="quarter" idx="5"/>
          </p:nvPr>
        </p:nvSpPr>
        <p:spPr/>
        <p:txBody>
          <a:bodyPr/>
          <a:lstStyle/>
          <a:p>
            <a:fld id="{788D8A45-B12B-40AF-A07B-2EBC15495A4C}" type="slidenum">
              <a:rPr lang="fr-FR" smtClean="0"/>
              <a:t>84</a:t>
            </a:fld>
            <a:endParaRPr lang="fr-FR"/>
          </a:p>
        </p:txBody>
      </p:sp>
    </p:spTree>
    <p:extLst>
      <p:ext uri="{BB962C8B-B14F-4D97-AF65-F5344CB8AC3E}">
        <p14:creationId xmlns:p14="http://schemas.microsoft.com/office/powerpoint/2010/main" val="3663159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Oui. Aujourd'hui on va se concentrer sur le temps que l’on peut observer sur notre belle planète.</a:t>
            </a:r>
          </a:p>
          <a:p>
            <a:endParaRPr lang="fr-FR" dirty="0">
              <a:effectLst/>
              <a:latin typeface="Helvetica Neue" panose="02000503000000020004" pitchFamily="2" charset="0"/>
            </a:endParaRPr>
          </a:p>
          <a:p>
            <a:r>
              <a:rPr lang="fr-FR" dirty="0">
                <a:effectLst/>
                <a:latin typeface="Helvetica Neue" panose="02000503000000020004" pitchFamily="2" charset="0"/>
              </a:rPr>
              <a:t>Et encore, du temps qu’on observe globalement au niveau de la mer (de la surface des océans), lorsqu’on est soumis à la même force de gravité. </a:t>
            </a:r>
          </a:p>
          <a:p>
            <a:endParaRPr lang="fr-FR" dirty="0">
              <a:effectLst/>
              <a:latin typeface="Helvetica Neue" panose="02000503000000020004" pitchFamily="2" charset="0"/>
            </a:endParaRPr>
          </a:p>
          <a:p>
            <a:r>
              <a:rPr lang="fr-FR" dirty="0">
                <a:effectLst/>
                <a:latin typeface="Helvetica Neue" panose="02000503000000020004" pitchFamily="2" charset="0"/>
              </a:rPr>
              <a:t>Pas celui qu’on observera depuis les hauteurs de Chamonix où la force gravitationnelle - qui est légèrement moins importante que dans les plaines - nous ralentis moins le temps, et nous fait vieillir très légèrement plus vite que les gens qui sont dans les plaines ou au niveau de la mer.</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Bon. Globalement, on est sur du 16 msec par an de perdu pour quelqu’un qui vivrait en altitude (et sur </a:t>
            </a:r>
            <a:r>
              <a:rPr lang="fr-FR" dirty="0" err="1">
                <a:effectLst/>
                <a:latin typeface="Helvetica Neue" panose="02000503000000020004" pitchFamily="2" charset="0"/>
              </a:rPr>
              <a:t>l'everest</a:t>
            </a:r>
            <a:r>
              <a:rPr lang="fr-FR" dirty="0">
                <a:effectLst/>
                <a:latin typeface="Helvetica Neue"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Donc l’approximation reste valable dans notre cas.</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42579490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TimeOnly</a:t>
            </a:r>
            <a:r>
              <a:rPr lang="fr-FR" b="1" dirty="0">
                <a:effectLst/>
                <a:latin typeface="Menlo" panose="020B0609030804020204" pitchFamily="49" charset="0"/>
              </a:rPr>
              <a:t> (.NET)</a:t>
            </a:r>
            <a:r>
              <a:rPr lang="fr-FR" dirty="0">
                <a:effectLst/>
                <a:latin typeface="Menlo" panose="020B0609030804020204" pitchFamily="49" charset="0"/>
              </a:rPr>
              <a:t> sont à privilégier pour manipuler des créneaux horaires indépendant du fuseau horaire (et donc plus souvent associé à des personnes qui peuvent elles, voyager et changer de fuseau horaire)</a:t>
            </a:r>
          </a:p>
          <a:p>
            <a:pPr marL="742950" lvl="1" indent="-285750">
              <a:buFont typeface="Arial" panose="020B0604020202020204" pitchFamily="34" charset="0"/>
              <a:buChar char="•"/>
            </a:pPr>
            <a:r>
              <a:rPr lang="fr-FR" dirty="0">
                <a:effectLst/>
                <a:latin typeface="Helvetica Neue" panose="02000503000000020004" pitchFamily="2" charset="0"/>
              </a:rPr>
              <a:t>Alarme quotidienne (qui résiste au fait que vous voyagiez et changez de fuseau horaire / time zone)</a:t>
            </a:r>
          </a:p>
          <a:p>
            <a:pPr marL="742950" lvl="1" indent="-285750">
              <a:buFont typeface="Arial" panose="020B0604020202020204" pitchFamily="34" charset="0"/>
              <a:buChar char="•"/>
            </a:pPr>
            <a:r>
              <a:rPr lang="fr-FR" dirty="0">
                <a:effectLst/>
                <a:latin typeface="Helvetica Neue" panose="02000503000000020004" pitchFamily="2" charset="0"/>
              </a:rPr>
              <a:t>Heures et minutes qui expriment un moment en local</a:t>
            </a:r>
          </a:p>
          <a:p>
            <a:pPr>
              <a:buFont typeface="Arial" panose="020B0604020202020204" pitchFamily="34" charset="0"/>
              <a:buNone/>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85</a:t>
            </a:fld>
            <a:endParaRPr lang="fr-FR"/>
          </a:p>
        </p:txBody>
      </p:sp>
    </p:spTree>
    <p:extLst>
      <p:ext uri="{BB962C8B-B14F-4D97-AF65-F5344CB8AC3E}">
        <p14:creationId xmlns:p14="http://schemas.microsoft.com/office/powerpoint/2010/main" val="4176191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b="1" dirty="0">
                <a:effectLst/>
                <a:latin typeface="Menlo" panose="020B0609030804020204" pitchFamily="49" charset="0"/>
              </a:rPr>
              <a:t>En résumé : </a:t>
            </a:r>
          </a:p>
          <a:p>
            <a:pPr>
              <a:buFont typeface="Arial" panose="020B0604020202020204" pitchFamily="34" charset="0"/>
              <a:buNone/>
            </a:pPr>
            <a:r>
              <a:rPr lang="fr-FR" b="1" dirty="0">
                <a:effectLst/>
                <a:latin typeface="Menlo" panose="020B0609030804020204" pitchFamily="49" charset="0"/>
              </a:rPr>
              <a:t>- coté .NET vous pouvez utiliser sans danger les </a:t>
            </a:r>
            <a:r>
              <a:rPr lang="fr-FR" b="1" dirty="0" err="1">
                <a:effectLst/>
                <a:latin typeface="Menlo" panose="020B0609030804020204" pitchFamily="49" charset="0"/>
              </a:rPr>
              <a:t>DateOnly</a:t>
            </a:r>
            <a:r>
              <a:rPr lang="fr-FR" b="1" dirty="0">
                <a:effectLst/>
                <a:latin typeface="Menlo" panose="020B0609030804020204" pitchFamily="49" charset="0"/>
              </a:rPr>
              <a:t> et </a:t>
            </a:r>
            <a:r>
              <a:rPr lang="fr-FR" b="1" dirty="0" err="1">
                <a:effectLst/>
                <a:latin typeface="Menlo" panose="020B0609030804020204" pitchFamily="49" charset="0"/>
              </a:rPr>
              <a:t>TimeOnly</a:t>
            </a:r>
            <a:r>
              <a:rPr lang="fr-FR" b="1" dirty="0">
                <a:effectLst/>
                <a:latin typeface="Menlo" panose="020B0609030804020204" pitchFamily="49" charset="0"/>
              </a:rPr>
              <a:t>, </a:t>
            </a:r>
            <a:r>
              <a:rPr lang="fr-FR" b="1" dirty="0" err="1">
                <a:effectLst/>
                <a:latin typeface="Menlo" panose="020B0609030804020204" pitchFamily="49" charset="0"/>
              </a:rPr>
              <a:t>DateTimeOffset</a:t>
            </a:r>
            <a:endParaRPr lang="fr-FR" b="1" dirty="0">
              <a:effectLst/>
              <a:latin typeface="Menlo" panose="020B0609030804020204" pitchFamily="49" charset="0"/>
            </a:endParaRPr>
          </a:p>
          <a:p>
            <a:pPr>
              <a:buFont typeface="Arial" panose="020B0604020202020204" pitchFamily="34" charset="0"/>
              <a:buNone/>
            </a:pPr>
            <a:r>
              <a:rPr lang="fr-FR" b="1" dirty="0">
                <a:effectLst/>
                <a:latin typeface="Menlo" panose="020B0609030804020204" pitchFamily="49" charset="0"/>
              </a:rPr>
              <a:t>- Côté </a:t>
            </a:r>
            <a:r>
              <a:rPr lang="fr-FR" b="1" dirty="0" err="1">
                <a:effectLst/>
                <a:latin typeface="Menlo" panose="020B0609030804020204" pitchFamily="49" charset="0"/>
              </a:rPr>
              <a:t>noda</a:t>
            </a:r>
            <a:r>
              <a:rPr lang="fr-FR" b="1" dirty="0">
                <a:effectLst/>
                <a:latin typeface="Menlo" panose="020B0609030804020204" pitchFamily="49" charset="0"/>
              </a:rPr>
              <a:t> time, je vous encouragerai vivement à stocker et manipuler des </a:t>
            </a:r>
            <a:r>
              <a:rPr lang="fr-FR" b="1" dirty="0" err="1">
                <a:effectLst/>
                <a:latin typeface="Menlo" panose="020B0609030804020204" pitchFamily="49" charset="0"/>
              </a:rPr>
              <a:t>ZonedDateTime</a:t>
            </a:r>
            <a:r>
              <a:rPr lang="fr-FR" b="1" dirty="0">
                <a:effectLst/>
                <a:latin typeface="Menlo" panose="020B0609030804020204" pitchFamily="49" charset="0"/>
              </a:rPr>
              <a:t> (encore mieux que </a:t>
            </a:r>
            <a:r>
              <a:rPr lang="fr-FR" b="1" dirty="0" err="1">
                <a:effectLst/>
                <a:latin typeface="Menlo" panose="020B0609030804020204" pitchFamily="49" charset="0"/>
              </a:rPr>
              <a:t>DateTimeOffset</a:t>
            </a:r>
            <a:r>
              <a:rPr lang="fr-FR" b="1" dirty="0">
                <a:effectLst/>
                <a:latin typeface="Menlo" panose="020B0609030804020204" pitchFamily="49" charset="0"/>
              </a:rPr>
              <a:t>, car qui contient une </a:t>
            </a:r>
            <a:r>
              <a:rPr lang="fr-FR" b="1" dirty="0" err="1">
                <a:effectLst/>
                <a:latin typeface="Menlo" panose="020B0609030804020204" pitchFamily="49" charset="0"/>
              </a:rPr>
              <a:t>TimeZone</a:t>
            </a:r>
            <a:r>
              <a:rPr lang="fr-FR" b="1" dirty="0">
                <a:effectLst/>
                <a:latin typeface="Menlo" panose="020B0609030804020204" pitchFamily="49" charset="0"/>
              </a:rPr>
              <a:t> en +)</a:t>
            </a:r>
          </a:p>
          <a:p>
            <a:pPr>
              <a:buFont typeface="Arial" panose="020B0604020202020204" pitchFamily="34" charset="0"/>
              <a:buNone/>
            </a:pPr>
            <a:r>
              <a:rPr lang="fr-FR" b="1" dirty="0">
                <a:effectLst/>
                <a:latin typeface="Menlo" panose="020B0609030804020204" pitchFamily="49" charset="0"/>
              </a:rPr>
              <a:t>Et le </a:t>
            </a:r>
            <a:r>
              <a:rPr lang="fr-FR" b="1" dirty="0" err="1">
                <a:effectLst/>
                <a:latin typeface="Menlo" panose="020B0609030804020204" pitchFamily="49" charset="0"/>
              </a:rPr>
              <a:t>AnnualDate</a:t>
            </a:r>
            <a:r>
              <a:rPr lang="fr-FR" b="1" dirty="0">
                <a:effectLst/>
                <a:latin typeface="Menlo" panose="020B0609030804020204" pitchFamily="49" charset="0"/>
              </a:rPr>
              <a:t> si vous avez des anniversaires à stocker ou exploiter</a:t>
            </a: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86</a:t>
            </a:fld>
            <a:endParaRPr lang="fr-FR"/>
          </a:p>
        </p:txBody>
      </p:sp>
    </p:spTree>
    <p:extLst>
      <p:ext uri="{BB962C8B-B14F-4D97-AF65-F5344CB8AC3E}">
        <p14:creationId xmlns:p14="http://schemas.microsoft.com/office/powerpoint/2010/main" val="34669070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Ok. Pour finir, on peut garder en tête </a:t>
            </a:r>
          </a:p>
        </p:txBody>
      </p:sp>
      <p:sp>
        <p:nvSpPr>
          <p:cNvPr id="4" name="Slide Number Placeholder 3"/>
          <p:cNvSpPr>
            <a:spLocks noGrp="1"/>
          </p:cNvSpPr>
          <p:nvPr>
            <p:ph type="sldNum" sz="quarter" idx="5"/>
          </p:nvPr>
        </p:nvSpPr>
        <p:spPr/>
        <p:txBody>
          <a:bodyPr/>
          <a:lstStyle/>
          <a:p>
            <a:fld id="{788D8A45-B12B-40AF-A07B-2EBC15495A4C}" type="slidenum">
              <a:rPr lang="fr-FR" smtClean="0"/>
              <a:t>87</a:t>
            </a:fld>
            <a:endParaRPr lang="fr-FR"/>
          </a:p>
        </p:txBody>
      </p:sp>
    </p:spTree>
    <p:extLst>
      <p:ext uri="{BB962C8B-B14F-4D97-AF65-F5344CB8AC3E}">
        <p14:creationId xmlns:p14="http://schemas.microsoft.com/office/powerpoint/2010/main" val="9482907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A</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the one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who</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remains</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kang</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loki</a:t>
            </a: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88</a:t>
            </a:fld>
            <a:endParaRPr lang="fr-FR"/>
          </a:p>
        </p:txBody>
      </p:sp>
    </p:spTree>
    <p:extLst>
      <p:ext uri="{BB962C8B-B14F-4D97-AF65-F5344CB8AC3E}">
        <p14:creationId xmlns:p14="http://schemas.microsoft.com/office/powerpoint/2010/main" val="22191891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A</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the one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who</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remains</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kang</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loki</a:t>
            </a: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89</a:t>
            </a:fld>
            <a:endParaRPr lang="fr-FR"/>
          </a:p>
        </p:txBody>
      </p:sp>
    </p:spTree>
    <p:extLst>
      <p:ext uri="{BB962C8B-B14F-4D97-AF65-F5344CB8AC3E}">
        <p14:creationId xmlns:p14="http://schemas.microsoft.com/office/powerpoint/2010/main" val="22538116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En annexe, je vous ai mis un des trucs les plus importants sur le sujet </a:t>
            </a:r>
          </a:p>
          <a:p>
            <a:endParaRPr lang="fr-FR" dirty="0">
              <a:cs typeface="Calibri"/>
            </a:endParaRPr>
          </a:p>
          <a:p>
            <a:endParaRPr lang="fr-FR" dirty="0">
              <a:cs typeface="Calibri"/>
            </a:endParaRPr>
          </a:p>
          <a:p>
            <a:endParaRPr lang="fr-FR" dirty="0">
              <a:cs typeface="Calibri"/>
            </a:endParaRPr>
          </a:p>
          <a:p>
            <a:endParaRPr lang="fr-FR" dirty="0">
              <a:cs typeface="Calibri"/>
            </a:endParaRPr>
          </a:p>
          <a:p>
            <a:r>
              <a:rPr lang="fr-FR" dirty="0">
                <a:cs typeface="Calibri"/>
              </a:rPr>
              <a:t>(clic)</a:t>
            </a:r>
          </a:p>
          <a:p>
            <a:endParaRPr lang="fr-FR" dirty="0">
              <a:cs typeface="Calibri"/>
            </a:endParaRPr>
          </a:p>
          <a:p>
            <a:endParaRPr lang="fr-FR" dirty="0">
              <a:cs typeface="Calibri"/>
            </a:endParaRPr>
          </a:p>
          <a:p>
            <a:endParaRPr lang="fr-FR" dirty="0">
              <a:cs typeface="Calibri"/>
            </a:endParaRPr>
          </a:p>
          <a:p>
            <a:endParaRPr lang="fr-FR" dirty="0">
              <a:cs typeface="Calibri"/>
            </a:endParaRPr>
          </a:p>
          <a:p>
            <a:endParaRPr lang="fr-FR" dirty="0">
              <a:cs typeface="Calibri"/>
            </a:endParaRPr>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90</a:t>
            </a:fld>
            <a:endParaRPr lang="fr-FR"/>
          </a:p>
        </p:txBody>
      </p:sp>
    </p:spTree>
    <p:extLst>
      <p:ext uri="{BB962C8B-B14F-4D97-AF65-F5344CB8AC3E}">
        <p14:creationId xmlns:p14="http://schemas.microsoft.com/office/powerpoint/2010/main" val="20463900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clic</a:t>
            </a:r>
          </a:p>
        </p:txBody>
      </p:sp>
      <p:sp>
        <p:nvSpPr>
          <p:cNvPr id="4" name="Slide Number Placeholder 3"/>
          <p:cNvSpPr>
            <a:spLocks noGrp="1"/>
          </p:cNvSpPr>
          <p:nvPr>
            <p:ph type="sldNum" sz="quarter" idx="5"/>
          </p:nvPr>
        </p:nvSpPr>
        <p:spPr/>
        <p:txBody>
          <a:bodyPr/>
          <a:lstStyle/>
          <a:p>
            <a:fld id="{788D8A45-B12B-40AF-A07B-2EBC15495A4C}" type="slidenum">
              <a:rPr lang="fr-FR" smtClean="0"/>
              <a:t>91</a:t>
            </a:fld>
            <a:endParaRPr lang="fr-FR"/>
          </a:p>
        </p:txBody>
      </p:sp>
    </p:spTree>
    <p:extLst>
      <p:ext uri="{BB962C8B-B14F-4D97-AF65-F5344CB8AC3E}">
        <p14:creationId xmlns:p14="http://schemas.microsoft.com/office/powerpoint/2010/main" val="3614523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clic</a:t>
            </a:r>
          </a:p>
        </p:txBody>
      </p:sp>
      <p:sp>
        <p:nvSpPr>
          <p:cNvPr id="4" name="Slide Number Placeholder 3"/>
          <p:cNvSpPr>
            <a:spLocks noGrp="1"/>
          </p:cNvSpPr>
          <p:nvPr>
            <p:ph type="sldNum" sz="quarter" idx="5"/>
          </p:nvPr>
        </p:nvSpPr>
        <p:spPr/>
        <p:txBody>
          <a:bodyPr/>
          <a:lstStyle/>
          <a:p>
            <a:fld id="{788D8A45-B12B-40AF-A07B-2EBC15495A4C}" type="slidenum">
              <a:rPr lang="fr-FR" smtClean="0"/>
              <a:t>92</a:t>
            </a:fld>
            <a:endParaRPr lang="fr-FR"/>
          </a:p>
        </p:txBody>
      </p:sp>
    </p:spTree>
    <p:extLst>
      <p:ext uri="{BB962C8B-B14F-4D97-AF65-F5344CB8AC3E}">
        <p14:creationId xmlns:p14="http://schemas.microsoft.com/office/powerpoint/2010/main" val="24264792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clic</a:t>
            </a:r>
          </a:p>
        </p:txBody>
      </p:sp>
      <p:sp>
        <p:nvSpPr>
          <p:cNvPr id="4" name="Slide Number Placeholder 3"/>
          <p:cNvSpPr>
            <a:spLocks noGrp="1"/>
          </p:cNvSpPr>
          <p:nvPr>
            <p:ph type="sldNum" sz="quarter" idx="5"/>
          </p:nvPr>
        </p:nvSpPr>
        <p:spPr/>
        <p:txBody>
          <a:bodyPr/>
          <a:lstStyle/>
          <a:p>
            <a:fld id="{788D8A45-B12B-40AF-A07B-2EBC15495A4C}" type="slidenum">
              <a:rPr lang="fr-FR" smtClean="0"/>
              <a:t>93</a:t>
            </a:fld>
            <a:endParaRPr lang="fr-FR"/>
          </a:p>
        </p:txBody>
      </p:sp>
    </p:spTree>
    <p:extLst>
      <p:ext uri="{BB962C8B-B14F-4D97-AF65-F5344CB8AC3E}">
        <p14:creationId xmlns:p14="http://schemas.microsoft.com/office/powerpoint/2010/main" val="2635733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Nan, la vraie annexe c'est ce que je vous évoquais rapidement avant de commencer.</a:t>
            </a:r>
          </a:p>
          <a:p>
            <a:endParaRPr lang="fr-FR" dirty="0"/>
          </a:p>
          <a:p>
            <a:r>
              <a:rPr lang="fr-FR" dirty="0"/>
              <a:t>La dinguerie sur le temps que je vous évoquais, c'est la théorie proposée par le physicien théoricien et philosophe des sciences italien vivant à Marseille : Carlo </a:t>
            </a:r>
            <a:r>
              <a:rPr lang="fr-FR" dirty="0" err="1"/>
              <a:t>Rovelli</a:t>
            </a:r>
            <a:r>
              <a:rPr lang="fr-FR" dirty="0"/>
              <a:t>.</a:t>
            </a:r>
          </a:p>
          <a:p>
            <a:endParaRPr lang="fr-FR" dirty="0"/>
          </a:p>
          <a:p>
            <a:r>
              <a:rPr lang="fr-FR" dirty="0"/>
              <a:t>Depuis Einstein on sait que le temps présent pour l'ensemble de l'univers n'existe pas. Il n'y a que des temps propres qui dépendent de notre vitesse ou des forces gravitationnelles qui s'exercent sur nous.</a:t>
            </a:r>
          </a:p>
          <a:p>
            <a:endParaRPr lang="fr-FR" dirty="0"/>
          </a:p>
          <a:p>
            <a:r>
              <a:rPr lang="fr-FR" dirty="0"/>
              <a:t>Et bien </a:t>
            </a:r>
            <a:r>
              <a:rPr lang="fr-FR" dirty="0" err="1"/>
              <a:t>Rovelli</a:t>
            </a:r>
            <a:r>
              <a:rPr lang="fr-FR" dirty="0"/>
              <a:t> lui va plus loin, il dit dans cet ouvrage que le Temps n'existe pas. </a:t>
            </a:r>
          </a:p>
          <a:p>
            <a:endParaRPr lang="fr-FR" dirty="0"/>
          </a:p>
          <a:p>
            <a:r>
              <a:rPr lang="fr-FR" dirty="0"/>
              <a:t>Que l’absence de variable </a:t>
            </a:r>
            <a:r>
              <a:rPr lang="fr-FR" dirty="0" err="1"/>
              <a:t>t</a:t>
            </a:r>
            <a:r>
              <a:rPr lang="fr-FR" dirty="0"/>
              <a:t> dans les équations fondamentales de la physique est surprenant.</a:t>
            </a:r>
          </a:p>
          <a:p>
            <a:endParaRPr lang="fr-FR" dirty="0"/>
          </a:p>
          <a:p>
            <a:r>
              <a:rPr lang="fr-FR" dirty="0"/>
              <a:t>Je vous laisserai aller lire son livre ou jeter un œil à mon fil qui reprends tout l’ouvrage depuis le début (et un peu plus)</a:t>
            </a:r>
          </a:p>
          <a:p>
            <a:endParaRPr lang="fr-FR" dirty="0"/>
          </a:p>
          <a:p>
            <a:endParaRPr lang="fr-FR" dirty="0"/>
          </a:p>
          <a:p>
            <a:endParaRPr lang="fr-FR" dirty="0"/>
          </a:p>
          <a:p>
            <a:endParaRPr lang="fr-FR" dirty="0"/>
          </a:p>
          <a:p>
            <a:r>
              <a:rPr lang="fr-FR" dirty="0"/>
              <a:t>Il est notamment  l'un des fondateurs de la </a:t>
            </a:r>
            <a:r>
              <a:rPr lang="fr-FR" dirty="0">
                <a:hlinkClick r:id="rId3" tooltip="Gravité quantique à boucles"/>
              </a:rPr>
              <a:t>gravité quantique à boucles</a:t>
            </a:r>
            <a:r>
              <a:rPr lang="fr-FR" dirty="0"/>
              <a:t> </a:t>
            </a:r>
            <a:r>
              <a:rPr lang="fr-FR" i="1" dirty="0"/>
              <a:t>(</a:t>
            </a:r>
            <a:r>
              <a:rPr lang="fr-FR" i="1" dirty="0" err="1"/>
              <a:t>loop</a:t>
            </a:r>
            <a:r>
              <a:rPr lang="fr-FR" i="1" dirty="0"/>
              <a:t> quantum </a:t>
            </a:r>
            <a:r>
              <a:rPr lang="fr-FR" i="1" dirty="0" err="1"/>
              <a:t>gravity</a:t>
            </a:r>
            <a:r>
              <a:rPr lang="fr-FR" i="1" dirty="0"/>
              <a:t>)</a:t>
            </a:r>
            <a:r>
              <a:rPr lang="fr-FR" baseline="30000" dirty="0">
                <a:hlinkClick r:id="rId4"/>
              </a:rPr>
              <a:t>1</a:t>
            </a:r>
            <a:r>
              <a:rPr lang="fr-FR" dirty="0"/>
              <a:t>. </a:t>
            </a:r>
          </a:p>
          <a:p>
            <a:endParaRPr lang="fr-FR" dirty="0"/>
          </a:p>
          <a:p>
            <a:r>
              <a:rPr lang="fr-FR" dirty="0"/>
              <a:t>Qui est une des théories qui vise à réunifier la physique quantique et </a:t>
            </a:r>
          </a:p>
        </p:txBody>
      </p:sp>
      <p:sp>
        <p:nvSpPr>
          <p:cNvPr id="4" name="Slide Number Placeholder 3"/>
          <p:cNvSpPr>
            <a:spLocks noGrp="1"/>
          </p:cNvSpPr>
          <p:nvPr>
            <p:ph type="sldNum" sz="quarter" idx="5"/>
          </p:nvPr>
        </p:nvSpPr>
        <p:spPr/>
        <p:txBody>
          <a:bodyPr/>
          <a:lstStyle/>
          <a:p>
            <a:fld id="{788D8A45-B12B-40AF-A07B-2EBC15495A4C}" type="slidenum">
              <a:rPr lang="fr-FR" smtClean="0"/>
              <a:t>94</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D’ailleurs si vous voulez un moyen </a:t>
            </a:r>
            <a:r>
              <a:rPr lang="fr-FR" dirty="0" err="1">
                <a:effectLst/>
                <a:latin typeface="Helvetica Neue" panose="02000503000000020004" pitchFamily="2" charset="0"/>
              </a:rPr>
              <a:t>mnemotechnique</a:t>
            </a:r>
            <a:r>
              <a:rPr lang="fr-FR" dirty="0">
                <a:effectLst/>
                <a:latin typeface="Helvetica Neue" panose="02000503000000020004" pitchFamily="2" charset="0"/>
              </a:rPr>
              <a:t> pour savoir si on vieillit plus vite sur la </a:t>
            </a:r>
            <a:r>
              <a:rPr lang="fr-FR" dirty="0" err="1">
                <a:effectLst/>
                <a:latin typeface="Helvetica Neue" panose="02000503000000020004" pitchFamily="2" charset="0"/>
              </a:rPr>
              <a:t>planete</a:t>
            </a:r>
            <a:r>
              <a:rPr lang="fr-FR" dirty="0">
                <a:effectLst/>
                <a:latin typeface="Helvetica Neue" panose="02000503000000020004" pitchFamily="2" charset="0"/>
              </a:rPr>
              <a:t> ou en altitude, </a:t>
            </a:r>
          </a:p>
          <a:p>
            <a:endParaRPr lang="fr-FR" dirty="0">
              <a:effectLst/>
              <a:latin typeface="Helvetica Neue" panose="02000503000000020004" pitchFamily="2" charset="0"/>
            </a:endParaRPr>
          </a:p>
          <a:p>
            <a:r>
              <a:rPr lang="fr-FR" dirty="0">
                <a:effectLst/>
                <a:latin typeface="Helvetica Neue" panose="02000503000000020004" pitchFamily="2" charset="0"/>
              </a:rPr>
              <a:t>il y a cette scène du chef d'</a:t>
            </a:r>
            <a:r>
              <a:rPr lang="fr-FR" dirty="0" err="1">
                <a:effectLst/>
                <a:latin typeface="Helvetica Neue" panose="02000503000000020004" pitchFamily="2" charset="0"/>
              </a:rPr>
              <a:t>oeuvre</a:t>
            </a:r>
            <a:r>
              <a:rPr lang="fr-FR" dirty="0">
                <a:effectLst/>
                <a:latin typeface="Helvetica Neue" panose="02000503000000020004" pitchFamily="2" charset="0"/>
              </a:rPr>
              <a:t> </a:t>
            </a:r>
            <a:r>
              <a:rPr lang="fr-FR" dirty="0" err="1">
                <a:effectLst/>
                <a:latin typeface="Helvetica Neue" panose="02000503000000020004" pitchFamily="2" charset="0"/>
              </a:rPr>
              <a:t>Interstellar</a:t>
            </a:r>
            <a:r>
              <a:rPr lang="fr-FR" dirty="0">
                <a:effectLst/>
                <a:latin typeface="Helvetica Neue" panose="02000503000000020004" pitchFamily="2" charset="0"/>
              </a:rPr>
              <a:t> où certains membres de l'équipage atterrissent sur une planète ultra massive (celle avec de l’eau).</a:t>
            </a:r>
          </a:p>
          <a:p>
            <a:endParaRPr lang="fr-FR" dirty="0">
              <a:effectLst/>
              <a:latin typeface="Helvetica Neue" panose="02000503000000020004" pitchFamily="2" charset="0"/>
            </a:endParaRPr>
          </a:p>
          <a:p>
            <a:r>
              <a:rPr lang="fr-FR" dirty="0">
                <a:effectLst/>
                <a:latin typeface="Helvetica Neue" panose="02000503000000020004" pitchFamily="2" charset="0"/>
              </a:rPr>
              <a:t>Les 15 minutes passées sur cette planète ultra massive, correspondent à 7 ans pour ceux qui sont restés à les attendre en orbite autours de cette </a:t>
            </a:r>
            <a:r>
              <a:rPr lang="fr-FR" dirty="0" err="1">
                <a:effectLst/>
                <a:latin typeface="Helvetica Neue" panose="02000503000000020004" pitchFamily="2" charset="0"/>
              </a:rPr>
              <a:t>planete</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Mais ça ne sera pas le sujet du jour.</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263736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95</a:t>
            </a:fld>
            <a:endParaRPr lang="fr-FR"/>
          </a:p>
        </p:txBody>
      </p:sp>
    </p:spTree>
    <p:extLst>
      <p:ext uri="{BB962C8B-B14F-4D97-AF65-F5344CB8AC3E}">
        <p14:creationId xmlns:p14="http://schemas.microsoft.com/office/powerpoint/2010/main" val="3828728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96</a:t>
            </a:fld>
            <a:endParaRPr lang="fr-FR"/>
          </a:p>
        </p:txBody>
      </p:sp>
    </p:spTree>
    <p:extLst>
      <p:ext uri="{BB962C8B-B14F-4D97-AF65-F5344CB8AC3E}">
        <p14:creationId xmlns:p14="http://schemas.microsoft.com/office/powerpoint/2010/main" val="1405850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On va plutôt rentrer dans le vif du sujet du coup avec une question  pratico-pratique :</a:t>
            </a:r>
          </a:p>
          <a:p>
            <a:endParaRPr lang="fr-FR" b="1" dirty="0">
              <a:effectLst/>
              <a:latin typeface="Helvetica Neue" panose="02000503000000020004" pitchFamily="2" charset="0"/>
            </a:endParaRPr>
          </a:p>
          <a:p>
            <a:r>
              <a:rPr lang="fr-FR" b="1" dirty="0">
                <a:effectLst/>
                <a:latin typeface="Helvetica Neue" panose="02000503000000020004" pitchFamily="2" charset="0"/>
              </a:rPr>
              <a:t>(clic)</a:t>
            </a:r>
          </a:p>
          <a:p>
            <a:endParaRPr lang="fr-FR" dirty="0">
              <a:effectLst/>
              <a:latin typeface="Helvetica Neue" panose="02000503000000020004" pitchFamily="2" charset="0"/>
            </a:endParaRPr>
          </a:p>
          <a:p>
            <a:pPr algn="l"/>
            <a:r>
              <a:rPr lang="fr-FR" sz="1200" b="1" dirty="0">
                <a:solidFill>
                  <a:srgbClr val="FAD45F"/>
                </a:solidFill>
                <a:latin typeface="Alte Haas Grotesk" panose="02000503000000020004" pitchFamily="2" charset="77"/>
              </a:rPr>
              <a:t>Mettons que je récupère l’instant suivant pour la date de valeur d’une opération d’un client côté DI :</a:t>
            </a:r>
            <a:br>
              <a:rPr lang="fr-FR" sz="1200" b="1" dirty="0">
                <a:solidFill>
                  <a:srgbClr val="FAD45F"/>
                </a:solidFill>
                <a:latin typeface="Alte Haas Grotesk" panose="02000503000000020004" pitchFamily="2" charset="77"/>
              </a:rPr>
            </a:br>
            <a:endParaRPr lang="fr-FR" sz="1200" b="1" dirty="0">
              <a:solidFill>
                <a:srgbClr val="FAD45F"/>
              </a:solidFill>
              <a:latin typeface="Alte Haas Grotesk" panose="02000503000000020004" pitchFamily="2" charset="77"/>
            </a:endParaRPr>
          </a:p>
          <a:p>
            <a:pPr algn="l"/>
            <a:r>
              <a:rPr lang="fr-FR" sz="1200" b="1" dirty="0">
                <a:latin typeface="Alte Haas Grotesk" panose="02000503000000020004" pitchFamily="2" charset="77"/>
              </a:rPr>
              <a:t>Jun 7th 2018 22h10 UTC (+00)</a:t>
            </a:r>
          </a:p>
          <a:p>
            <a:pPr algn="l"/>
            <a:endParaRPr lang="fr-FR" sz="1200" b="1" dirty="0">
              <a:latin typeface="Alte Haas Grotesk" panose="02000503000000020004" pitchFamily="2" charset="77"/>
            </a:endParaRPr>
          </a:p>
          <a:p>
            <a:pPr algn="l"/>
            <a:r>
              <a:rPr lang="fr-FR" sz="1200" b="1" dirty="0">
                <a:solidFill>
                  <a:srgbClr val="FAD45F"/>
                </a:solidFill>
                <a:latin typeface="Alte Haas Grotesk" panose="02000503000000020004" pitchFamily="2" charset="77"/>
              </a:rPr>
              <a:t>A quelle journée dois-je affecter cette opération dans le plan de </a:t>
            </a:r>
            <a:r>
              <a:rPr lang="fr-FR" sz="1200" b="1" dirty="0" err="1">
                <a:solidFill>
                  <a:srgbClr val="FAD45F"/>
                </a:solidFill>
                <a:latin typeface="Alte Haas Grotesk" panose="02000503000000020004" pitchFamily="2" charset="77"/>
              </a:rPr>
              <a:t>tréso</a:t>
            </a:r>
            <a:r>
              <a:rPr lang="fr-FR" sz="1200" b="1" dirty="0">
                <a:solidFill>
                  <a:srgbClr val="FAD45F"/>
                </a:solidFill>
                <a:latin typeface="Alte Haas Grotesk" panose="02000503000000020004" pitchFamily="2" charset="77"/>
              </a:rPr>
              <a:t> du client ?</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(silence pour que les gens répondent)</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(Soluce à ne pas dévoiler  : 7 juin à 22h10 UTC, c’est déjà le 8 juin en France)</a:t>
            </a:r>
          </a:p>
          <a:p>
            <a:pPr algn="l"/>
            <a:endParaRPr lang="fr-FR" sz="1200" b="1" dirty="0">
              <a:solidFill>
                <a:srgbClr val="FAD45F"/>
              </a:solidFill>
              <a:latin typeface="Alte Haas Grotesk" panose="02000503000000020004" pitchFamily="2" charset="77"/>
            </a:endParaRPr>
          </a:p>
          <a:p>
            <a:r>
              <a:rPr lang="fr-FR" dirty="0">
                <a:effectLst/>
                <a:latin typeface="Helvetica Neue" panose="02000503000000020004" pitchFamily="2" charset="0"/>
              </a:rPr>
              <a:t>Bon. Avant de vous laisser me répondre (ou de vous donner ma réponse), on va se partager un peu de </a:t>
            </a:r>
            <a:r>
              <a:rPr lang="fr-FR" b="1" dirty="0">
                <a:effectLst/>
                <a:latin typeface="Helvetica Neue" panose="02000503000000020004" pitchFamily="2" charset="0"/>
              </a:rPr>
              <a:t>vocabulaire pour qu’on parle toutes et tous de la même chose.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commencer par : c’est quoi </a:t>
            </a:r>
            <a:r>
              <a:rPr lang="fr-FR" b="1" dirty="0">
                <a:effectLst/>
                <a:latin typeface="Helvetica Neue" panose="02000503000000020004" pitchFamily="2" charset="0"/>
              </a:rPr>
              <a:t>une date</a:t>
            </a:r>
            <a:r>
              <a:rPr lang="fr-FR" dirty="0">
                <a:effectLst/>
                <a:latin typeface="Helvetica Neue" panose="02000503000000020004" pitchFamily="2" charset="0"/>
              </a:rPr>
              <a:t> et c’est quoi </a:t>
            </a:r>
            <a:r>
              <a:rPr lang="fr-FR" b="1" dirty="0">
                <a:effectLst/>
                <a:latin typeface="Helvetica Neue" panose="02000503000000020004" pitchFamily="2" charset="0"/>
              </a:rPr>
              <a:t>un instant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hips.hearstapps.com</a:t>
            </a:r>
            <a:r>
              <a:rPr lang="fr-FR" dirty="0">
                <a:effectLst/>
                <a:latin typeface="Helvetica Neue" panose="02000503000000020004" pitchFamily="2" charset="0"/>
              </a:rPr>
              <a:t>/</a:t>
            </a:r>
            <a:r>
              <a:rPr lang="fr-FR" dirty="0" err="1">
                <a:effectLst/>
                <a:latin typeface="Helvetica Neue" panose="02000503000000020004" pitchFamily="2" charset="0"/>
              </a:rPr>
              <a:t>hmg</a:t>
            </a:r>
            <a:r>
              <a:rPr lang="fr-FR" dirty="0">
                <a:effectLst/>
                <a:latin typeface="Helvetica Neue" panose="02000503000000020004" pitchFamily="2" charset="0"/>
              </a:rPr>
              <a:t>-prod/images/loki-1624948549.png</a:t>
            </a:r>
          </a:p>
          <a:p>
            <a:pPr algn="l"/>
            <a:endParaRPr lang="fr-FR" sz="1200" b="1" dirty="0">
              <a:solidFill>
                <a:srgbClr val="FAD45F"/>
              </a:solidFill>
              <a:latin typeface="Alte Haas Grotesk" panose="02000503000000020004" pitchFamily="2" charset="77"/>
            </a:endParaRP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1092786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exte du titre"/>
          <p:cNvSpPr txBox="1">
            <a:spLocks noGrp="1"/>
          </p:cNvSpPr>
          <p:nvPr>
            <p:ph type="title"/>
          </p:nvPr>
        </p:nvSpPr>
        <p:spPr>
          <a:xfrm>
            <a:off x="736600" y="2571750"/>
            <a:ext cx="10718800" cy="1714500"/>
          </a:xfrm>
          <a:prstGeom prst="rect">
            <a:avLst/>
          </a:prstGeom>
        </p:spPr>
        <p:txBody>
          <a:bodyPr/>
          <a:lstStyle/>
          <a:p>
            <a:r>
              <a:t>Texte du titre</a:t>
            </a:r>
          </a:p>
        </p:txBody>
      </p:sp>
      <p:sp>
        <p:nvSpPr>
          <p:cNvPr id="34"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extLst>
      <p:ext uri="{BB962C8B-B14F-4D97-AF65-F5344CB8AC3E}">
        <p14:creationId xmlns:p14="http://schemas.microsoft.com/office/powerpoint/2010/main" val="37968952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10/10/2023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‹N°›</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microsoft.com/office/2007/relationships/hdphoto" Target="../media/hdphoto1.wdp"/></Relationships>
</file>

<file path=ppt/slides/_rels/slide8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50.jpeg"/><Relationship Id="rId4" Type="http://schemas.openxmlformats.org/officeDocument/2006/relationships/image" Target="../media/image49.jpeg"/></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3.png"/><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56391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812198"/>
            <a:ext cx="5572759" cy="5360644"/>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Instant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[Ça-</a:t>
            </a:r>
            <a:r>
              <a:rPr lang="fr-FR" sz="2400" dirty="0" err="1">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Ariiiv</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et instantané (très court) dans le temps global / absolu / universel.</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On parlera abusivement d’instant « dans la timeline globale » sur Terre en ignorant les effets de la relativité d’Einstein.</a:t>
            </a:r>
          </a:p>
          <a:p>
            <a:pPr lvl="0"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400" dirty="0">
                <a:solidFill>
                  <a:prstClr val="white"/>
                </a:solidFill>
                <a:latin typeface="Helvetica Neue Light" panose="02000403000000020004" pitchFamily="2" charset="0"/>
                <a:ea typeface="Helvetica Neue Light" panose="02000403000000020004" pitchFamily="2" charset="0"/>
              </a:rPr>
              <a:t>e.g.: 2018-05-18T16:40:35Z    </a:t>
            </a:r>
            <a:br>
              <a:rPr lang="fr-FR" sz="2400" dirty="0">
                <a:solidFill>
                  <a:prstClr val="white"/>
                </a:solidFill>
                <a:latin typeface="Helvetica Neue Light" panose="02000403000000020004" pitchFamily="2" charset="0"/>
                <a:ea typeface="Helvetica Neue Light" panose="02000403000000020004" pitchFamily="2" charset="0"/>
              </a:rPr>
            </a:br>
            <a:r>
              <a:rPr lang="fr-FR" sz="1600" dirty="0">
                <a:solidFill>
                  <a:prstClr val="white"/>
                </a:solidFill>
                <a:latin typeface="Helvetica Neue Light" panose="02000403000000020004" pitchFamily="2" charset="0"/>
                <a:ea typeface="Helvetica Neue Light" panose="02000403000000020004" pitchFamily="2" charset="0"/>
              </a:rPr>
              <a:t>(Z </a:t>
            </a:r>
            <a:r>
              <a:rPr lang="fr-FR" sz="1600" dirty="0" err="1">
                <a:solidFill>
                  <a:prstClr val="white"/>
                </a:solidFill>
                <a:latin typeface="Helvetica Neue Light" panose="02000403000000020004" pitchFamily="2" charset="0"/>
                <a:ea typeface="Helvetica Neue Light" panose="02000403000000020004" pitchFamily="2" charset="0"/>
              </a:rPr>
              <a:t>means</a:t>
            </a:r>
            <a:r>
              <a:rPr lang="fr-FR" sz="1600" dirty="0">
                <a:solidFill>
                  <a:prstClr val="white"/>
                </a:solidFill>
                <a:latin typeface="Helvetica Neue Light" panose="02000403000000020004" pitchFamily="2" charset="0"/>
                <a:ea typeface="Helvetica Neue Light" panose="02000403000000020004" pitchFamily="2" charset="0"/>
              </a:rPr>
              <a:t> UTC, i.e. +00h)</a:t>
            </a:r>
            <a:endParaRPr lang="fr-FR" sz="2400" dirty="0">
              <a:solidFill>
                <a:prstClr val="white"/>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68804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746930"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Calendrier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py</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-rei-li]</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Système permettant de recenser les jours, les semaines, les mois et les années.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Calendrier Grégorien, Hébreu, Islamique, Chinois, Japonais Impérial…</a:t>
            </a:r>
            <a:endParaRPr lang="fr-FR" sz="4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08019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crush</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Jour précis dans un calendrier donné.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le 8 juin 1974 dans le calendrier Grégorien</a:t>
            </a:r>
          </a:p>
        </p:txBody>
      </p:sp>
    </p:spTree>
    <p:extLst>
      <p:ext uri="{BB962C8B-B14F-4D97-AF65-F5344CB8AC3E}">
        <p14:creationId xmlns:p14="http://schemas.microsoft.com/office/powerpoint/2010/main" val="2592787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ort Cuts, un film de 1993 - Télérama Vodkaster">
            <a:extLst>
              <a:ext uri="{FF2B5EF4-FFF2-40B4-BE49-F238E27FC236}">
                <a16:creationId xmlns:a16="http://schemas.microsoft.com/office/drawing/2014/main" id="{2461211A-B937-0067-1A1A-E74D1651C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Lundi </a:t>
            </a:r>
            <a:r>
              <a:rPr lang="fr-FR" sz="2800" b="1" cap="all" dirty="0">
                <a:solidFill>
                  <a:srgbClr val="FAFCD7"/>
                </a:solidFill>
                <a:latin typeface="Alte Haas Grotesk"/>
              </a:rPr>
              <a:t>Dernier</a:t>
            </a:r>
          </a:p>
        </p:txBody>
      </p:sp>
    </p:spTree>
    <p:extLst>
      <p:ext uri="{BB962C8B-B14F-4D97-AF65-F5344CB8AC3E}">
        <p14:creationId xmlns:p14="http://schemas.microsoft.com/office/powerpoint/2010/main" val="384127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Chacun </a:t>
            </a:r>
            <a:r>
              <a:rPr lang="fr-FR" sz="2800" b="1" cap="all" dirty="0">
                <a:solidFill>
                  <a:srgbClr val="FAFCD7"/>
                </a:solidFill>
                <a:latin typeface="Alte Haas Grotesk"/>
              </a:rPr>
              <a:t>son tour</a:t>
            </a:r>
          </a:p>
        </p:txBody>
      </p:sp>
    </p:spTree>
    <p:extLst>
      <p:ext uri="{BB962C8B-B14F-4D97-AF65-F5344CB8AC3E}">
        <p14:creationId xmlns:p14="http://schemas.microsoft.com/office/powerpoint/2010/main" val="109155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tering Jet Lag: Restoring a Well-Balanced Sleep Schedule">
            <a:extLst>
              <a:ext uri="{FF2B5EF4-FFF2-40B4-BE49-F238E27FC236}">
                <a16:creationId xmlns:a16="http://schemas.microsoft.com/office/drawing/2014/main" id="{A6458831-9F14-8B3A-901B-9DBEB89A6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9" y="-478631"/>
            <a:ext cx="13025438" cy="7815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L’heure </a:t>
            </a:r>
            <a:r>
              <a:rPr lang="fr-FR" sz="2800" b="1" cap="all" dirty="0">
                <a:solidFill>
                  <a:srgbClr val="FAFCD7"/>
                </a:solidFill>
                <a:latin typeface="Alte Haas Grotesk"/>
              </a:rPr>
              <a:t>sur terre</a:t>
            </a:r>
          </a:p>
        </p:txBody>
      </p:sp>
    </p:spTree>
    <p:extLst>
      <p:ext uri="{BB962C8B-B14F-4D97-AF65-F5344CB8AC3E}">
        <p14:creationId xmlns:p14="http://schemas.microsoft.com/office/powerpoint/2010/main" val="62200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brid Work Is Disrupting Your Circadian Rhythm">
            <a:extLst>
              <a:ext uri="{FF2B5EF4-FFF2-40B4-BE49-F238E27FC236}">
                <a16:creationId xmlns:a16="http://schemas.microsoft.com/office/drawing/2014/main" id="{86C9DAB4-5FA4-D546-D8BA-43E9000A0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71"/>
          <a:stretch/>
        </p:blipFill>
        <p:spPr bwMode="auto">
          <a:xfrm>
            <a:off x="1095376" y="314330"/>
            <a:ext cx="10001249" cy="47039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Cycle </a:t>
            </a:r>
            <a:r>
              <a:rPr lang="fr-FR" sz="2800" b="1" cap="all" dirty="0">
                <a:solidFill>
                  <a:srgbClr val="FAFCD7"/>
                </a:solidFill>
                <a:latin typeface="Alte Haas Grotesk"/>
              </a:rPr>
              <a:t>circadien</a:t>
            </a:r>
          </a:p>
        </p:txBody>
      </p:sp>
    </p:spTree>
    <p:extLst>
      <p:ext uri="{BB962C8B-B14F-4D97-AF65-F5344CB8AC3E}">
        <p14:creationId xmlns:p14="http://schemas.microsoft.com/office/powerpoint/2010/main" val="2374331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7D0EB77-4FC0-C730-6104-D7BFA63C1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59" y="-192314"/>
            <a:ext cx="13905846" cy="7242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Le soleil comme </a:t>
            </a:r>
            <a:r>
              <a:rPr lang="fr-FR" sz="2800" b="1" cap="all" dirty="0">
                <a:solidFill>
                  <a:srgbClr val="FAFCD7"/>
                </a:solidFill>
                <a:latin typeface="Alte Haas Grotesk"/>
              </a:rPr>
              <a:t>boussole</a:t>
            </a:r>
          </a:p>
        </p:txBody>
      </p:sp>
    </p:spTree>
    <p:extLst>
      <p:ext uri="{BB962C8B-B14F-4D97-AF65-F5344CB8AC3E}">
        <p14:creationId xmlns:p14="http://schemas.microsoft.com/office/powerpoint/2010/main" val="41910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y la Tierra estará más cerca del sol">
            <a:extLst>
              <a:ext uri="{FF2B5EF4-FFF2-40B4-BE49-F238E27FC236}">
                <a16:creationId xmlns:a16="http://schemas.microsoft.com/office/drawing/2014/main" id="{3CB2890B-3B6D-1AF3-6425-EF52BCA5F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2405"/>
            <a:ext cx="13144990" cy="73904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24h / </a:t>
            </a:r>
            <a:r>
              <a:rPr lang="fr-FR" sz="2800" b="1" cap="all" dirty="0">
                <a:solidFill>
                  <a:srgbClr val="FAFCD7"/>
                </a:solidFill>
                <a:latin typeface="Alte Haas Grotesk"/>
              </a:rPr>
              <a:t>365 jours</a:t>
            </a:r>
          </a:p>
        </p:txBody>
      </p:sp>
    </p:spTree>
    <p:extLst>
      <p:ext uri="{BB962C8B-B14F-4D97-AF65-F5344CB8AC3E}">
        <p14:creationId xmlns:p14="http://schemas.microsoft.com/office/powerpoint/2010/main" val="3667262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Fuseaux horaires / </a:t>
            </a:r>
            <a:r>
              <a:rPr lang="fr-FR" sz="2800" b="1" cap="all" dirty="0">
                <a:solidFill>
                  <a:srgbClr val="FAFCD7"/>
                </a:solidFill>
                <a:latin typeface="Alte Haas Grotesk"/>
              </a:rPr>
              <a:t>time zones</a:t>
            </a:r>
          </a:p>
        </p:txBody>
      </p:sp>
    </p:spTree>
    <p:extLst>
      <p:ext uri="{BB962C8B-B14F-4D97-AF65-F5344CB8AC3E}">
        <p14:creationId xmlns:p14="http://schemas.microsoft.com/office/powerpoint/2010/main" val="2469844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068516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 Zone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fuzo-horère</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Zone géographique ou Géopolitique où le temps actuel sera le même pour tout le monde.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a:t>
            </a:r>
            <a:r>
              <a:rPr kumimoji="0" lang="fr-FR" sz="240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rPr>
              <a:t>European</a:t>
            </a: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 Central Time (ECT), Beijing Time (BJT), etc.</a:t>
            </a:r>
          </a:p>
        </p:txBody>
      </p:sp>
    </p:spTree>
    <p:extLst>
      <p:ext uri="{BB962C8B-B14F-4D97-AF65-F5344CB8AC3E}">
        <p14:creationId xmlns:p14="http://schemas.microsoft.com/office/powerpoint/2010/main" val="3361781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F114817-5B0E-AE71-5CEF-B51B693A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1" y="-396622"/>
            <a:ext cx="12375291" cy="8250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a:t>
            </a:r>
            <a:r>
              <a:rPr lang="fr-FR" sz="2800" b="1" dirty="0" err="1">
                <a:solidFill>
                  <a:srgbClr val="F9D45F"/>
                </a:solidFill>
                <a:latin typeface="Alte Haas Grotesk"/>
              </a:rPr>
              <a:t>n</a:t>
            </a:r>
            <a:r>
              <a:rPr lang="fr-FR" sz="2800" b="1" cap="all" dirty="0" err="1">
                <a:solidFill>
                  <a:srgbClr val="F9D45F"/>
                </a:solidFill>
                <a:latin typeface="Alte Haas Grotesk"/>
              </a:rPr>
              <a:t>-ieme</a:t>
            </a:r>
            <a:r>
              <a:rPr lang="fr-FR" sz="2800" b="1" cap="all" dirty="0">
                <a:solidFill>
                  <a:srgbClr val="F9D45F"/>
                </a:solidFill>
                <a:latin typeface="Alte Haas Grotesk"/>
              </a:rPr>
              <a:t> </a:t>
            </a:r>
            <a:r>
              <a:rPr lang="fr-FR" sz="2800" b="1" cap="all" dirty="0">
                <a:solidFill>
                  <a:srgbClr val="FAFCD7"/>
                </a:solidFill>
                <a:latin typeface="Alte Haas Grotesk"/>
              </a:rPr>
              <a:t>microclimat ?</a:t>
            </a:r>
          </a:p>
        </p:txBody>
      </p:sp>
    </p:spTree>
    <p:extLst>
      <p:ext uri="{BB962C8B-B14F-4D97-AF65-F5344CB8AC3E}">
        <p14:creationId xmlns:p14="http://schemas.microsoft.com/office/powerpoint/2010/main" val="3551156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Rien qui vous </a:t>
            </a:r>
            <a:r>
              <a:rPr lang="fr-FR" sz="2800" b="1" cap="all" dirty="0">
                <a:solidFill>
                  <a:srgbClr val="FAFCD7"/>
                </a:solidFill>
                <a:latin typeface="Alte Haas Grotesk"/>
              </a:rPr>
              <a:t>choque ?</a:t>
            </a:r>
          </a:p>
        </p:txBody>
      </p:sp>
    </p:spTree>
    <p:extLst>
      <p:ext uri="{BB962C8B-B14F-4D97-AF65-F5344CB8AC3E}">
        <p14:creationId xmlns:p14="http://schemas.microsoft.com/office/powerpoint/2010/main" val="168771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nly One Time Zone in China">
            <a:extLst>
              <a:ext uri="{FF2B5EF4-FFF2-40B4-BE49-F238E27FC236}">
                <a16:creationId xmlns:a16="http://schemas.microsoft.com/office/drawing/2014/main" id="{B7FA8140-C14A-B8B0-99E3-1EDFF4C2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7" y="-8915"/>
            <a:ext cx="12241835" cy="6875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03106"/>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Au lieu de </a:t>
            </a:r>
            <a:r>
              <a:rPr lang="fr-FR" sz="2800" b="1" cap="all" dirty="0">
                <a:solidFill>
                  <a:srgbClr val="FAFCD7"/>
                </a:solidFill>
                <a:latin typeface="Alte Haas Grotesk"/>
              </a:rPr>
              <a:t>5 </a:t>
            </a:r>
            <a:r>
              <a:rPr lang="fr-FR" sz="2800" b="1" cap="all" dirty="0" err="1">
                <a:solidFill>
                  <a:srgbClr val="FAFCD7"/>
                </a:solidFill>
                <a:latin typeface="Alte Haas Grotesk"/>
              </a:rPr>
              <a:t>timezones</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919861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F3BB798-97AB-FF6F-D17F-891B3A18D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8" t="25975" r="6556" b="32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seule </a:t>
            </a:r>
            <a:r>
              <a:rPr lang="fr-FR" sz="2800" b="1" cap="all" dirty="0" err="1">
                <a:solidFill>
                  <a:srgbClr val="FAFCD7"/>
                </a:solidFill>
                <a:latin typeface="Alte Haas Grotesk"/>
              </a:rPr>
              <a:t>Timezone</a:t>
            </a:r>
            <a:r>
              <a:rPr lang="fr-FR" sz="2800" b="1" cap="all" dirty="0">
                <a:solidFill>
                  <a:srgbClr val="FAFCD7"/>
                </a:solidFill>
                <a:latin typeface="Alte Haas Grotesk"/>
              </a:rPr>
              <a:t> officielle</a:t>
            </a:r>
          </a:p>
        </p:txBody>
      </p:sp>
    </p:spTree>
    <p:extLst>
      <p:ext uri="{BB962C8B-B14F-4D97-AF65-F5344CB8AC3E}">
        <p14:creationId xmlns:p14="http://schemas.microsoft.com/office/powerpoint/2010/main" val="1638507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undefined">
            <a:extLst>
              <a:ext uri="{FF2B5EF4-FFF2-40B4-BE49-F238E27FC236}">
                <a16:creationId xmlns:a16="http://schemas.microsoft.com/office/drawing/2014/main" id="{53C29F52-BEE4-4F83-6BB1-DC947CDFB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9352"/>
            <a:ext cx="12536905" cy="9402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Xin </a:t>
            </a:r>
            <a:r>
              <a:rPr lang="fr-FR" sz="2800" b="1" cap="all" dirty="0" err="1">
                <a:solidFill>
                  <a:srgbClr val="F9D45F"/>
                </a:solidFill>
                <a:latin typeface="Alte Haas Grotesk"/>
              </a:rPr>
              <a:t>jiang</a:t>
            </a:r>
            <a:r>
              <a:rPr lang="fr-FR" sz="2800" b="1" cap="all" dirty="0">
                <a:solidFill>
                  <a:srgbClr val="F9D45F"/>
                </a:solidFill>
                <a:latin typeface="Alte Haas Grotesk"/>
              </a:rPr>
              <a:t>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424607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ArtStation Loki TVA Lockeroom Early Sketches, 44% OFF">
            <a:extLst>
              <a:ext uri="{FF2B5EF4-FFF2-40B4-BE49-F238E27FC236}">
                <a16:creationId xmlns:a16="http://schemas.microsoft.com/office/drawing/2014/main" id="{28B21B23-F4C1-CFB6-49B8-14CA31535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763" y="145144"/>
            <a:ext cx="15866745" cy="66297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513310"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Mises a jour </a:t>
            </a:r>
            <a:r>
              <a:rPr lang="fr-FR" sz="2800" b="1" cap="all" dirty="0">
                <a:solidFill>
                  <a:srgbClr val="FAFCD7"/>
                </a:solidFill>
                <a:latin typeface="Alte Haas Grotesk"/>
              </a:rPr>
              <a:t>mondiales ?</a:t>
            </a:r>
          </a:p>
        </p:txBody>
      </p:sp>
    </p:spTree>
    <p:extLst>
      <p:ext uri="{BB962C8B-B14F-4D97-AF65-F5344CB8AC3E}">
        <p14:creationId xmlns:p14="http://schemas.microsoft.com/office/powerpoint/2010/main" val="1807682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011942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3930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pic>
        <p:nvPicPr>
          <p:cNvPr id="5" name="Image 4" descr="Une image contenant texte, capture d’écran, nombre, Police&#10;&#10;Description générée automatiquement">
            <a:extLst>
              <a:ext uri="{FF2B5EF4-FFF2-40B4-BE49-F238E27FC236}">
                <a16:creationId xmlns:a16="http://schemas.microsoft.com/office/drawing/2014/main" id="{EB6FAC46-4BDC-AFAE-27F2-48F013ED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50" y="255866"/>
            <a:ext cx="7772400" cy="4354887"/>
          </a:xfrm>
          <a:prstGeom prst="rect">
            <a:avLst/>
          </a:prstGeom>
        </p:spPr>
      </p:pic>
    </p:spTree>
    <p:extLst>
      <p:ext uri="{BB962C8B-B14F-4D97-AF65-F5344CB8AC3E}">
        <p14:creationId xmlns:p14="http://schemas.microsoft.com/office/powerpoint/2010/main" val="2331428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FCF8AD-A4C7-DFB6-C069-12CC7384B612}"/>
              </a:ext>
            </a:extLst>
          </p:cNvPr>
          <p:cNvGrpSpPr/>
          <p:nvPr/>
        </p:nvGrpSpPr>
        <p:grpSpPr>
          <a:xfrm>
            <a:off x="0" y="-632"/>
            <a:ext cx="12192825" cy="6858464"/>
            <a:chOff x="0" y="0"/>
            <a:chExt cx="12192000" cy="6858000"/>
          </a:xfrm>
        </p:grpSpPr>
        <p:grpSp>
          <p:nvGrpSpPr>
            <p:cNvPr id="4" name="Group 4">
              <a:extLst>
                <a:ext uri="{FF2B5EF4-FFF2-40B4-BE49-F238E27FC236}">
                  <a16:creationId xmlns:a16="http://schemas.microsoft.com/office/drawing/2014/main" id="{6737B523-8238-39B2-F608-3DBBD76D4335}"/>
                </a:ext>
              </a:extLst>
            </p:cNvPr>
            <p:cNvGrpSpPr/>
            <p:nvPr/>
          </p:nvGrpSpPr>
          <p:grpSpPr>
            <a:xfrm>
              <a:off x="0" y="0"/>
              <a:ext cx="12192000" cy="6858000"/>
              <a:chOff x="0" y="0"/>
              <a:chExt cx="12192000" cy="6858000"/>
            </a:xfrm>
          </p:grpSpPr>
          <p:pic>
            <p:nvPicPr>
              <p:cNvPr id="6" name="Picture 2">
                <a:extLst>
                  <a:ext uri="{FF2B5EF4-FFF2-40B4-BE49-F238E27FC236}">
                    <a16:creationId xmlns:a16="http://schemas.microsoft.com/office/drawing/2014/main" id="{609B682E-1B85-3272-B096-5D282556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rallelogram 3">
                <a:extLst>
                  <a:ext uri="{FF2B5EF4-FFF2-40B4-BE49-F238E27FC236}">
                    <a16:creationId xmlns:a16="http://schemas.microsoft.com/office/drawing/2014/main" id="{6AA69DDE-F1BB-06EF-144D-77571E118B47}"/>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5" name="Parallelogram 9">
              <a:extLst>
                <a:ext uri="{FF2B5EF4-FFF2-40B4-BE49-F238E27FC236}">
                  <a16:creationId xmlns:a16="http://schemas.microsoft.com/office/drawing/2014/main" id="{36950850-5081-3139-AA08-323EDA7D64EF}"/>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Once </a:t>
            </a:r>
            <a:r>
              <a:rPr lang="fr-FR" sz="2800" b="1" cap="all" dirty="0" err="1">
                <a:solidFill>
                  <a:srgbClr val="F9D45F"/>
                </a:solidFill>
                <a:latin typeface="Alte Haas Grotesk"/>
              </a:rPr>
              <a:t>upon</a:t>
            </a:r>
            <a:r>
              <a:rPr lang="fr-FR" sz="2800" b="1" cap="all" dirty="0">
                <a:solidFill>
                  <a:srgbClr val="F9D45F"/>
                </a:solidFill>
                <a:latin typeface="Alte Haas Grotesk"/>
              </a:rPr>
              <a:t> a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368230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117453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r>
              <a:rPr lang="fr-FR" sz="13800" dirty="0">
                <a:solidFill>
                  <a:srgbClr val="FAD45F"/>
                </a:solidFill>
                <a:latin typeface="Helvetica Neue Light" panose="02000403000000020004" pitchFamily="2" charset="0"/>
                <a:ea typeface="Helvetica Neue Light" panose="02000403000000020004" pitchFamily="2" charset="0"/>
              </a:rPr>
              <a:t> </a:t>
            </a:r>
            <a:r>
              <a:rPr lang="fr-FR" sz="4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+00</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94771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tomic clock">
            <a:extLst>
              <a:ext uri="{FF2B5EF4-FFF2-40B4-BE49-F238E27FC236}">
                <a16:creationId xmlns:a16="http://schemas.microsoft.com/office/drawing/2014/main" id="{A518D6C4-13A6-3893-CC66-3442051B4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 y="-709201"/>
            <a:ext cx="12414604" cy="82764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Temps Atomique International  </a:t>
            </a:r>
            <a:r>
              <a:rPr lang="fr-FR" sz="2800" b="1" cap="all" dirty="0">
                <a:solidFill>
                  <a:srgbClr val="FAFCD7"/>
                </a:solidFill>
                <a:latin typeface="Alte Haas Grotesk"/>
              </a:rPr>
              <a:t>TAI</a:t>
            </a:r>
          </a:p>
        </p:txBody>
      </p:sp>
    </p:spTree>
    <p:extLst>
      <p:ext uri="{BB962C8B-B14F-4D97-AF65-F5344CB8AC3E}">
        <p14:creationId xmlns:p14="http://schemas.microsoft.com/office/powerpoint/2010/main" val="1477554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La terre ne tourne </a:t>
            </a:r>
            <a:r>
              <a:rPr lang="fr-FR" sz="2800" b="1" cap="all" dirty="0">
                <a:solidFill>
                  <a:srgbClr val="FAFCD7"/>
                </a:solidFill>
                <a:latin typeface="Alte Haas Grotesk"/>
              </a:rPr>
              <a:t>pas rond ?</a:t>
            </a:r>
          </a:p>
        </p:txBody>
      </p:sp>
    </p:spTree>
    <p:extLst>
      <p:ext uri="{BB962C8B-B14F-4D97-AF65-F5344CB8AC3E}">
        <p14:creationId xmlns:p14="http://schemas.microsoft.com/office/powerpoint/2010/main" val="3128713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e petite seconde de plus en juin… « Christophe Blaess">
            <a:extLst>
              <a:ext uri="{FF2B5EF4-FFF2-40B4-BE49-F238E27FC236}">
                <a16:creationId xmlns:a16="http://schemas.microsoft.com/office/drawing/2014/main" id="{6EC5F30B-4095-A3FB-A33A-239C92A78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985" y="0"/>
            <a:ext cx="5490029" cy="549002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Secondes </a:t>
            </a:r>
            <a:r>
              <a:rPr lang="fr-FR" sz="2800" b="1" cap="all" dirty="0">
                <a:solidFill>
                  <a:srgbClr val="FAFCD7"/>
                </a:solidFill>
                <a:latin typeface="Alte Haas Grotesk"/>
              </a:rPr>
              <a:t>intercalaires</a:t>
            </a:r>
          </a:p>
        </p:txBody>
      </p:sp>
    </p:spTree>
    <p:extLst>
      <p:ext uri="{BB962C8B-B14F-4D97-AF65-F5344CB8AC3E}">
        <p14:creationId xmlns:p14="http://schemas.microsoft.com/office/powerpoint/2010/main" val="158360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69AE71-AD33-0AED-B0F4-C7116BF02BB1}"/>
              </a:ext>
            </a:extLst>
          </p:cNvPr>
          <p:cNvPicPr>
            <a:picLocks noChangeAspect="1"/>
          </p:cNvPicPr>
          <p:nvPr/>
        </p:nvPicPr>
        <p:blipFill>
          <a:blip r:embed="rId3"/>
          <a:stretch>
            <a:fillRect/>
          </a:stretch>
        </p:blipFill>
        <p:spPr>
          <a:xfrm>
            <a:off x="-388620" y="-99088"/>
            <a:ext cx="12969240" cy="753279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Greenwich </a:t>
            </a:r>
            <a:r>
              <a:rPr lang="fr-FR" sz="2800" b="1" cap="all" dirty="0" err="1">
                <a:solidFill>
                  <a:srgbClr val="FAFCD7"/>
                </a:solidFill>
                <a:latin typeface="Alte Haas Grotesk"/>
              </a:rPr>
              <a:t>mean</a:t>
            </a:r>
            <a:r>
              <a:rPr lang="fr-FR" sz="2800" b="1" cap="all" dirty="0">
                <a:solidFill>
                  <a:srgbClr val="FAFCD7"/>
                </a:solidFill>
                <a:latin typeface="Alte Haas Grotesk"/>
              </a:rPr>
              <a:t> time (GMT)</a:t>
            </a:r>
          </a:p>
        </p:txBody>
      </p:sp>
    </p:spTree>
    <p:extLst>
      <p:ext uri="{BB962C8B-B14F-4D97-AF65-F5344CB8AC3E}">
        <p14:creationId xmlns:p14="http://schemas.microsoft.com/office/powerpoint/2010/main" val="4090840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643745"/>
            <a:ext cx="5146039" cy="25290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#0</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Ne prononcez pas le ‘w’ de Greenwich. Les Anglais disent Green(w)</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ich</a:t>
            </a:r>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spTree>
    <p:extLst>
      <p:ext uri="{BB962C8B-B14F-4D97-AF65-F5344CB8AC3E}">
        <p14:creationId xmlns:p14="http://schemas.microsoft.com/office/powerpoint/2010/main" val="1864182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362901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pic>
        <p:nvPicPr>
          <p:cNvPr id="5" name="Image 4">
            <a:extLst>
              <a:ext uri="{FF2B5EF4-FFF2-40B4-BE49-F238E27FC236}">
                <a16:creationId xmlns:a16="http://schemas.microsoft.com/office/drawing/2014/main" id="{486B7D68-EAAF-3A31-1BCD-2ACF3CC01EE5}"/>
              </a:ext>
            </a:extLst>
          </p:cNvPr>
          <p:cNvPicPr>
            <a:picLocks noChangeAspect="1"/>
          </p:cNvPicPr>
          <p:nvPr/>
        </p:nvPicPr>
        <p:blipFill>
          <a:blip r:embed="rId3"/>
          <a:stretch>
            <a:fillRect/>
          </a:stretch>
        </p:blipFill>
        <p:spPr>
          <a:xfrm>
            <a:off x="1935947" y="2073620"/>
            <a:ext cx="8320106" cy="2756164"/>
          </a:xfrm>
          <a:prstGeom prst="rect">
            <a:avLst/>
          </a:prstGeom>
        </p:spPr>
      </p:pic>
    </p:spTree>
    <p:extLst>
      <p:ext uri="{BB962C8B-B14F-4D97-AF65-F5344CB8AC3E}">
        <p14:creationId xmlns:p14="http://schemas.microsoft.com/office/powerpoint/2010/main" val="815261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779881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C532193-D2C7-66C8-6C2E-2C1673019E3F}"/>
              </a:ext>
            </a:extLst>
          </p:cNvPr>
          <p:cNvGrpSpPr/>
          <p:nvPr/>
        </p:nvGrpSpPr>
        <p:grpSpPr>
          <a:xfrm>
            <a:off x="-705394" y="-335280"/>
            <a:ext cx="13602789" cy="7528560"/>
            <a:chOff x="-841828" y="-180340"/>
            <a:chExt cx="13062857" cy="6858000"/>
          </a:xfrm>
        </p:grpSpPr>
        <p:pic>
          <p:nvPicPr>
            <p:cNvPr id="5122" name="Picture 2" descr="Epoch Times Bulgaria « Безпристрастни и точни новини">
              <a:extLst>
                <a:ext uri="{FF2B5EF4-FFF2-40B4-BE49-F238E27FC236}">
                  <a16:creationId xmlns:a16="http://schemas.microsoft.com/office/drawing/2014/main" id="{F6154A4A-79B5-03AD-C810-783BD885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28" y="-180340"/>
              <a:ext cx="1306285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E05BA3B-C0D9-EE6B-87C5-A4CBE4F3E705}"/>
                </a:ext>
              </a:extLst>
            </p:cNvPr>
            <p:cNvSpPr/>
            <p:nvPr/>
          </p:nvSpPr>
          <p:spPr>
            <a:xfrm>
              <a:off x="3514553" y="3571320"/>
              <a:ext cx="4836160" cy="732900"/>
            </a:xfrm>
            <a:prstGeom prst="rect">
              <a:avLst/>
            </a:prstGeom>
            <a:solidFill>
              <a:srgbClr val="22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EPOCH</a:t>
            </a:r>
            <a:r>
              <a:rPr lang="fr-FR" sz="2800" b="1" cap="all" dirty="0">
                <a:solidFill>
                  <a:srgbClr val="FAFCD7"/>
                </a:solidFill>
                <a:latin typeface="Alte Haas Grotesk"/>
              </a:rPr>
              <a:t> &amp; Timestamp</a:t>
            </a:r>
          </a:p>
        </p:txBody>
      </p:sp>
    </p:spTree>
    <p:extLst>
      <p:ext uri="{BB962C8B-B14F-4D97-AF65-F5344CB8AC3E}">
        <p14:creationId xmlns:p14="http://schemas.microsoft.com/office/powerpoint/2010/main" val="164544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Points à retenir</a:t>
            </a:r>
            <a:endParaRPr lang="fr-FR"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930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D8568C0-D6B8-F158-B01D-C2252F777F8F}"/>
              </a:ext>
            </a:extLst>
          </p:cNvPr>
          <p:cNvPicPr>
            <a:picLocks noChangeAspect="1"/>
          </p:cNvPicPr>
          <p:nvPr/>
        </p:nvPicPr>
        <p:blipFill rotWithShape="1">
          <a:blip r:embed="rId3"/>
          <a:srcRect b="8181"/>
          <a:stretch/>
        </p:blipFill>
        <p:spPr>
          <a:xfrm>
            <a:off x="498796" y="30262"/>
            <a:ext cx="10774278" cy="4837658"/>
          </a:xfrm>
          <a:prstGeom prst="rect">
            <a:avLst/>
          </a:prstGeom>
        </p:spPr>
      </p:pic>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grpSp>
        <p:nvGrpSpPr>
          <p:cNvPr id="6" name="Groupe 5">
            <a:extLst>
              <a:ext uri="{FF2B5EF4-FFF2-40B4-BE49-F238E27FC236}">
                <a16:creationId xmlns:a16="http://schemas.microsoft.com/office/drawing/2014/main" id="{38635A41-6F0E-97B4-A424-D2577F90AE2D}"/>
              </a:ext>
            </a:extLst>
          </p:cNvPr>
          <p:cNvGrpSpPr/>
          <p:nvPr/>
        </p:nvGrpSpPr>
        <p:grpSpPr>
          <a:xfrm>
            <a:off x="120190" y="6106065"/>
            <a:ext cx="11951621" cy="535987"/>
            <a:chOff x="120190" y="6106065"/>
            <a:chExt cx="11951621" cy="535987"/>
          </a:xfrm>
        </p:grpSpPr>
        <p:pic>
          <p:nvPicPr>
            <p:cNvPr id="12" name="Image 11">
              <a:extLst>
                <a:ext uri="{FF2B5EF4-FFF2-40B4-BE49-F238E27FC236}">
                  <a16:creationId xmlns:a16="http://schemas.microsoft.com/office/drawing/2014/main" id="{B1355DD1-3D42-D385-90A0-20B0BE5B1987}"/>
                </a:ext>
              </a:extLst>
            </p:cNvPr>
            <p:cNvPicPr>
              <a:picLocks noChangeAspect="1"/>
            </p:cNvPicPr>
            <p:nvPr/>
          </p:nvPicPr>
          <p:blipFill rotWithShape="1">
            <a:blip r:embed="rId3"/>
            <a:srcRect t="90829"/>
            <a:stretch/>
          </p:blipFill>
          <p:spPr>
            <a:xfrm>
              <a:off x="120190" y="6106065"/>
              <a:ext cx="11951621" cy="535987"/>
            </a:xfrm>
            <a:prstGeom prst="rect">
              <a:avLst/>
            </a:prstGeom>
          </p:spPr>
        </p:pic>
        <p:sp>
          <p:nvSpPr>
            <p:cNvPr id="5" name="Rectangle 4">
              <a:extLst>
                <a:ext uri="{FF2B5EF4-FFF2-40B4-BE49-F238E27FC236}">
                  <a16:creationId xmlns:a16="http://schemas.microsoft.com/office/drawing/2014/main" id="{0AF09BFE-4A6E-1210-920B-8D7FA67FE54E}"/>
                </a:ext>
              </a:extLst>
            </p:cNvPr>
            <p:cNvSpPr/>
            <p:nvPr/>
          </p:nvSpPr>
          <p:spPr>
            <a:xfrm>
              <a:off x="10711542" y="6214172"/>
              <a:ext cx="1360267" cy="3553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99462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901F17F8-780B-0DE7-7807-4FD3CECE8F5F}"/>
              </a:ext>
            </a:extLst>
          </p:cNvPr>
          <p:cNvGrpSpPr/>
          <p:nvPr/>
        </p:nvGrpSpPr>
        <p:grpSpPr>
          <a:xfrm>
            <a:off x="-42635" y="-954379"/>
            <a:ext cx="12192000" cy="8410416"/>
            <a:chOff x="-42635" y="-954379"/>
            <a:chExt cx="12192000" cy="8410416"/>
          </a:xfrm>
        </p:grpSpPr>
        <p:grpSp>
          <p:nvGrpSpPr>
            <p:cNvPr id="9" name="Groupe 8">
              <a:extLst>
                <a:ext uri="{FF2B5EF4-FFF2-40B4-BE49-F238E27FC236}">
                  <a16:creationId xmlns:a16="http://schemas.microsoft.com/office/drawing/2014/main" id="{4CF3FC13-E292-7AE3-AD44-A17678EC567A}"/>
                </a:ext>
              </a:extLst>
            </p:cNvPr>
            <p:cNvGrpSpPr/>
            <p:nvPr/>
          </p:nvGrpSpPr>
          <p:grpSpPr>
            <a:xfrm>
              <a:off x="-42635" y="-954379"/>
              <a:ext cx="12192000" cy="8396961"/>
              <a:chOff x="-42635" y="-954379"/>
              <a:chExt cx="12192000" cy="8396961"/>
            </a:xfrm>
          </p:grpSpPr>
          <p:grpSp>
            <p:nvGrpSpPr>
              <p:cNvPr id="7" name="Groupe 6">
                <a:extLst>
                  <a:ext uri="{FF2B5EF4-FFF2-40B4-BE49-F238E27FC236}">
                    <a16:creationId xmlns:a16="http://schemas.microsoft.com/office/drawing/2014/main" id="{5F1823B9-F6A2-F210-4F1C-0E207C4C5898}"/>
                  </a:ext>
                </a:extLst>
              </p:cNvPr>
              <p:cNvGrpSpPr/>
              <p:nvPr/>
            </p:nvGrpSpPr>
            <p:grpSpPr>
              <a:xfrm>
                <a:off x="-42635" y="-954379"/>
                <a:ext cx="12192000" cy="6559550"/>
                <a:chOff x="162694" y="752007"/>
                <a:chExt cx="12192000" cy="6559550"/>
              </a:xfrm>
            </p:grpSpPr>
            <p:pic>
              <p:nvPicPr>
                <p:cNvPr id="7170" name="Picture 2" descr="Vecteur Stock Daylight saving time date question. Colorful winter time and summer  time alarm clocks set. Colorful vector illustration. | Adobe Stock">
                  <a:extLst>
                    <a:ext uri="{FF2B5EF4-FFF2-40B4-BE49-F238E27FC236}">
                      <a16:creationId xmlns:a16="http://schemas.microsoft.com/office/drawing/2014/main" id="{098E9496-EC08-5A6F-C8C6-5DFE1FCC5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94" y="752007"/>
                  <a:ext cx="12192000" cy="6559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FD4C8-48BB-2B22-51F1-2AE5166585A2}"/>
                    </a:ext>
                  </a:extLst>
                </p:cNvPr>
                <p:cNvSpPr/>
                <p:nvPr/>
              </p:nvSpPr>
              <p:spPr>
                <a:xfrm>
                  <a:off x="185554" y="2720340"/>
                  <a:ext cx="427542" cy="3870465"/>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592F0F4C-9762-FD02-7EFB-A65139E7A3CA}"/>
                  </a:ext>
                </a:extLst>
              </p:cNvPr>
              <p:cNvSpPr/>
              <p:nvPr/>
            </p:nvSpPr>
            <p:spPr>
              <a:xfrm>
                <a:off x="-26984" y="5529161"/>
                <a:ext cx="6080349" cy="1913421"/>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A4264F01-9D95-F2B3-4BCB-152C4A11D545}"/>
                </a:ext>
              </a:extLst>
            </p:cNvPr>
            <p:cNvSpPr/>
            <p:nvPr/>
          </p:nvSpPr>
          <p:spPr>
            <a:xfrm>
              <a:off x="6069016" y="5542616"/>
              <a:ext cx="6080349" cy="1913421"/>
            </a:xfrm>
            <a:prstGeom prst="rect">
              <a:avLst/>
            </a:prstGeom>
            <a:solidFill>
              <a:srgbClr val="EF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3199734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7A088F4-A366-1A92-2B23-C3056E62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742329"/>
            <a:ext cx="12192000" cy="81226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F9E15D7-85A9-154D-1F4F-7A666BD188BE}"/>
              </a:ext>
            </a:extLst>
          </p:cNvPr>
          <p:cNvSpPr/>
          <p:nvPr/>
        </p:nvSpPr>
        <p:spPr>
          <a:xfrm>
            <a:off x="-74638" y="-192314"/>
            <a:ext cx="12341277" cy="7242628"/>
          </a:xfrm>
          <a:prstGeom prst="rect">
            <a:avLst/>
          </a:prstGeom>
          <a:solidFill>
            <a:schemeClr val="tx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Attention au </a:t>
            </a:r>
            <a:r>
              <a:rPr lang="fr-FR" sz="2800" b="1" cap="all" dirty="0">
                <a:solidFill>
                  <a:srgbClr val="FAFCD7"/>
                </a:solidFill>
                <a:latin typeface="Alte Haas Grotesk"/>
              </a:rPr>
              <a:t>Local time gap !</a:t>
            </a:r>
          </a:p>
        </p:txBody>
      </p:sp>
      <p:sp>
        <p:nvSpPr>
          <p:cNvPr id="6" name="ZoneTexte 5">
            <a:extLst>
              <a:ext uri="{FF2B5EF4-FFF2-40B4-BE49-F238E27FC236}">
                <a16:creationId xmlns:a16="http://schemas.microsoft.com/office/drawing/2014/main" id="{B815FECB-5757-5839-2CE9-DBD13FB5FCD9}"/>
              </a:ext>
            </a:extLst>
          </p:cNvPr>
          <p:cNvSpPr txBox="1"/>
          <p:nvPr/>
        </p:nvSpPr>
        <p:spPr>
          <a:xfrm>
            <a:off x="5489258" y="1007029"/>
            <a:ext cx="626078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Certaines heures peuvent ne pas exister</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D’autres exister 2x</a:t>
            </a:r>
          </a:p>
        </p:txBody>
      </p:sp>
    </p:spTree>
    <p:extLst>
      <p:ext uri="{BB962C8B-B14F-4D97-AF65-F5344CB8AC3E}">
        <p14:creationId xmlns:p14="http://schemas.microsoft.com/office/powerpoint/2010/main" val="941093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643744"/>
            <a:ext cx="5146039" cy="25290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#1</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Utilisez UTC pour tous vos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cron</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jobs (vous vous éviterez les bugs liés aux time gaps)</a:t>
            </a:r>
          </a:p>
        </p:txBody>
      </p:sp>
    </p:spTree>
    <p:extLst>
      <p:ext uri="{BB962C8B-B14F-4D97-AF65-F5344CB8AC3E}">
        <p14:creationId xmlns:p14="http://schemas.microsoft.com/office/powerpoint/2010/main" val="1408007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résumé</a:t>
            </a:r>
          </a:p>
        </p:txBody>
      </p:sp>
      <p:sp>
        <p:nvSpPr>
          <p:cNvPr id="6" name="ZoneTexte 5">
            <a:extLst>
              <a:ext uri="{FF2B5EF4-FFF2-40B4-BE49-F238E27FC236}">
                <a16:creationId xmlns:a16="http://schemas.microsoft.com/office/drawing/2014/main" id="{B815FECB-5757-5839-2CE9-DBD13FB5FCD9}"/>
              </a:ext>
            </a:extLst>
          </p:cNvPr>
          <p:cNvSpPr txBox="1"/>
          <p:nvPr/>
        </p:nvSpPr>
        <p:spPr>
          <a:xfrm>
            <a:off x="1180147"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TAI</a:t>
            </a:r>
          </a:p>
        </p:txBody>
      </p:sp>
      <p:sp>
        <p:nvSpPr>
          <p:cNvPr id="2" name="ZoneTexte 1">
            <a:extLst>
              <a:ext uri="{FF2B5EF4-FFF2-40B4-BE49-F238E27FC236}">
                <a16:creationId xmlns:a16="http://schemas.microsoft.com/office/drawing/2014/main" id="{B3499B15-B64D-5E42-73EE-EAA6DEF5E431}"/>
              </a:ext>
            </a:extLst>
          </p:cNvPr>
          <p:cNvSpPr txBox="1"/>
          <p:nvPr/>
        </p:nvSpPr>
        <p:spPr>
          <a:xfrm>
            <a:off x="4604306"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UTC</a:t>
            </a:r>
          </a:p>
        </p:txBody>
      </p:sp>
      <p:sp>
        <p:nvSpPr>
          <p:cNvPr id="7" name="ZoneTexte 6">
            <a:extLst>
              <a:ext uri="{FF2B5EF4-FFF2-40B4-BE49-F238E27FC236}">
                <a16:creationId xmlns:a16="http://schemas.microsoft.com/office/drawing/2014/main" id="{8E5922AF-3FA2-D5AA-DA53-BB40B5ECD203}"/>
              </a:ext>
            </a:extLst>
          </p:cNvPr>
          <p:cNvSpPr txBox="1"/>
          <p:nvPr/>
        </p:nvSpPr>
        <p:spPr>
          <a:xfrm>
            <a:off x="8028465"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GMT</a:t>
            </a:r>
          </a:p>
        </p:txBody>
      </p:sp>
      <p:sp>
        <p:nvSpPr>
          <p:cNvPr id="8" name="ZoneTexte 7">
            <a:extLst>
              <a:ext uri="{FF2B5EF4-FFF2-40B4-BE49-F238E27FC236}">
                <a16:creationId xmlns:a16="http://schemas.microsoft.com/office/drawing/2014/main" id="{7C0097AE-C942-7AE6-D7D6-32D347C07817}"/>
              </a:ext>
            </a:extLst>
          </p:cNvPr>
          <p:cNvSpPr txBox="1"/>
          <p:nvPr/>
        </p:nvSpPr>
        <p:spPr>
          <a:xfrm>
            <a:off x="4604305" y="3005439"/>
            <a:ext cx="2820353" cy="805551"/>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p:txBody>
      </p:sp>
      <p:sp>
        <p:nvSpPr>
          <p:cNvPr id="9" name="ZoneTexte 8">
            <a:extLst>
              <a:ext uri="{FF2B5EF4-FFF2-40B4-BE49-F238E27FC236}">
                <a16:creationId xmlns:a16="http://schemas.microsoft.com/office/drawing/2014/main" id="{715CBF4E-617C-0402-8D39-D10CC9A5BBA7}"/>
              </a:ext>
            </a:extLst>
          </p:cNvPr>
          <p:cNvSpPr txBox="1"/>
          <p:nvPr/>
        </p:nvSpPr>
        <p:spPr>
          <a:xfrm>
            <a:off x="8028465" y="3005439"/>
            <a:ext cx="2820353" cy="1359548"/>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a:p>
            <a:br>
              <a:rPr lang="fr-FR" sz="1100" dirty="0">
                <a:solidFill>
                  <a:srgbClr val="FAD45F"/>
                </a:solidFill>
                <a:latin typeface="Helvetica Neue Light" panose="02000403000000020004" pitchFamily="2" charset="0"/>
                <a:ea typeface="Helvetica Neue Light" panose="02000403000000020004" pitchFamily="2" charset="0"/>
              </a:rPr>
            </a:br>
            <a:r>
              <a:rPr lang="fr-FR" sz="2400" dirty="0">
                <a:solidFill>
                  <a:srgbClr val="FAD45F"/>
                </a:solidFill>
                <a:latin typeface="Helvetica Neue Light" panose="02000403000000020004" pitchFamily="2" charset="0"/>
                <a:ea typeface="Helvetica Neue Light" panose="02000403000000020004" pitchFamily="2" charset="0"/>
              </a:rPr>
              <a:t>DST</a:t>
            </a:r>
          </a:p>
        </p:txBody>
      </p:sp>
      <p:cxnSp>
        <p:nvCxnSpPr>
          <p:cNvPr id="10" name="Connecteur droit avec flèche 9">
            <a:extLst>
              <a:ext uri="{FF2B5EF4-FFF2-40B4-BE49-F238E27FC236}">
                <a16:creationId xmlns:a16="http://schemas.microsoft.com/office/drawing/2014/main" id="{38A983BA-26B2-E577-5B13-8A800770E74A}"/>
              </a:ext>
            </a:extLst>
          </p:cNvPr>
          <p:cNvCxnSpPr>
            <a:cxnSpLocks/>
          </p:cNvCxnSpPr>
          <p:nvPr/>
        </p:nvCxnSpPr>
        <p:spPr>
          <a:xfrm>
            <a:off x="1285875" y="1214438"/>
            <a:ext cx="9858375" cy="0"/>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7329C900-9C70-9BC5-E51A-5E05EBE3725B}"/>
              </a:ext>
            </a:extLst>
          </p:cNvPr>
          <p:cNvSpPr txBox="1"/>
          <p:nvPr/>
        </p:nvSpPr>
        <p:spPr>
          <a:xfrm>
            <a:off x="1075372"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stabilité</a:t>
            </a:r>
          </a:p>
        </p:txBody>
      </p:sp>
      <p:sp>
        <p:nvSpPr>
          <p:cNvPr id="15" name="ZoneTexte 14">
            <a:extLst>
              <a:ext uri="{FF2B5EF4-FFF2-40B4-BE49-F238E27FC236}">
                <a16:creationId xmlns:a16="http://schemas.microsoft.com/office/drawing/2014/main" id="{117E5618-4226-56C8-9CE3-762258199CE0}"/>
              </a:ext>
            </a:extLst>
          </p:cNvPr>
          <p:cNvSpPr txBox="1"/>
          <p:nvPr/>
        </p:nvSpPr>
        <p:spPr>
          <a:xfrm>
            <a:off x="9281005"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grand public</a:t>
            </a:r>
          </a:p>
        </p:txBody>
      </p:sp>
    </p:spTree>
    <p:extLst>
      <p:ext uri="{BB962C8B-B14F-4D97-AF65-F5344CB8AC3E}">
        <p14:creationId xmlns:p14="http://schemas.microsoft.com/office/powerpoint/2010/main" val="299906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AFCD7"/>
                </a:solidFill>
                <a:latin typeface="Alte Haas Grotesk"/>
              </a:rPr>
              <a:t>reprenons</a:t>
            </a: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668998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top Saying &quot;It Depends&quot; And Give Better Answers">
            <a:extLst>
              <a:ext uri="{FF2B5EF4-FFF2-40B4-BE49-F238E27FC236}">
                <a16:creationId xmlns:a16="http://schemas.microsoft.com/office/drawing/2014/main" id="{237A773C-B34A-871E-751E-6AC426DAA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top Saying &quot;It Depends&quot; And Give Better Answers">
            <a:extLst>
              <a:ext uri="{FF2B5EF4-FFF2-40B4-BE49-F238E27FC236}">
                <a16:creationId xmlns:a16="http://schemas.microsoft.com/office/drawing/2014/main" id="{1D69FB7A-84B5-0530-9912-42544BC7A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5"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op Saying &quot;It Depends&quot; And Give Better Answers">
            <a:extLst>
              <a:ext uri="{FF2B5EF4-FFF2-40B4-BE49-F238E27FC236}">
                <a16:creationId xmlns:a16="http://schemas.microsoft.com/office/drawing/2014/main" id="{857AEF83-C906-AB87-89FE-B26E13604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148"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p Saying &quot;It Depends&quot; And Give Better Answers">
            <a:extLst>
              <a:ext uri="{FF2B5EF4-FFF2-40B4-BE49-F238E27FC236}">
                <a16:creationId xmlns:a16="http://schemas.microsoft.com/office/drawing/2014/main" id="{DEC9DE39-B01E-3736-660A-E5B00195F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343"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p Saying &quot;It Depends&quot; And Give Better Answers">
            <a:extLst>
              <a:ext uri="{FF2B5EF4-FFF2-40B4-BE49-F238E27FC236}">
                <a16:creationId xmlns:a16="http://schemas.microsoft.com/office/drawing/2014/main" id="{652DBAE3-EFDF-3ECE-1916-ED1516A48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384628"/>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163809"/>
            <a:ext cx="7635553" cy="646331"/>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ça </a:t>
            </a:r>
            <a:r>
              <a:rPr lang="fr-FR" sz="2800" b="1" cap="all" dirty="0">
                <a:solidFill>
                  <a:srgbClr val="FAFCD7"/>
                </a:solidFill>
                <a:latin typeface="Alte Haas Grotesk"/>
              </a:rPr>
              <a:t>dépend…  </a:t>
            </a:r>
            <a:r>
              <a:rPr lang="fr-FR" sz="3600" b="1" cap="all" dirty="0">
                <a:solidFill>
                  <a:srgbClr val="FAFCD7"/>
                </a:solidFill>
                <a:latin typeface="Alte Haas Grotesk"/>
              </a:rPr>
              <a:t>🤷‍♂️</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
        <p:nvSpPr>
          <p:cNvPr id="11" name="Rectangle : coins arrondis 10">
            <a:extLst>
              <a:ext uri="{FF2B5EF4-FFF2-40B4-BE49-F238E27FC236}">
                <a16:creationId xmlns:a16="http://schemas.microsoft.com/office/drawing/2014/main" id="{83EE7FEC-B6DF-4ED8-56FB-3BE3683A085F}"/>
              </a:ext>
            </a:extLst>
          </p:cNvPr>
          <p:cNvSpPr/>
          <p:nvPr/>
        </p:nvSpPr>
        <p:spPr>
          <a:xfrm>
            <a:off x="7792273" y="3549431"/>
            <a:ext cx="3183469" cy="1182431"/>
          </a:xfrm>
          <a:prstGeom prst="round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spAutoFit/>
          </a:bodyPr>
          <a:lstStyle/>
          <a:p>
            <a:pPr marL="342900" indent="-342900">
              <a:buFont typeface="Arial" panose="020B0604020202020204" pitchFamily="34" charset="0"/>
              <a:buChar char="•"/>
            </a:pPr>
            <a:r>
              <a:rPr lang="fr-FR" sz="2000" dirty="0">
                <a:solidFill>
                  <a:schemeClr val="bg1"/>
                </a:solidFill>
                <a:latin typeface="Helvetica Neue Light" panose="02000403000000020004" pitchFamily="2" charset="0"/>
                <a:ea typeface="Helvetica Neue Light" panose="02000403000000020004" pitchFamily="2" charset="0"/>
              </a:rPr>
              <a:t>Groupe Français</a:t>
            </a:r>
          </a:p>
          <a:p>
            <a:pPr marL="342900" indent="-342900">
              <a:buFont typeface="Arial" panose="020B0604020202020204" pitchFamily="34" charset="0"/>
              <a:buChar char="•"/>
            </a:pPr>
            <a:r>
              <a:rPr lang="fr-FR" sz="2000" dirty="0">
                <a:solidFill>
                  <a:schemeClr val="bg1"/>
                </a:solidFill>
                <a:latin typeface="Helvetica Neue Light" panose="02000403000000020004" pitchFamily="2" charset="0"/>
                <a:ea typeface="Helvetica Neue Light" panose="02000403000000020004" pitchFamily="2" charset="0"/>
              </a:rPr>
              <a:t>Trésorier à Londres</a:t>
            </a:r>
          </a:p>
          <a:p>
            <a:pPr marL="342900" indent="-342900">
              <a:buFont typeface="Arial" panose="020B0604020202020204" pitchFamily="34" charset="0"/>
              <a:buChar char="•"/>
            </a:pPr>
            <a:r>
              <a:rPr lang="fr-FR" sz="2000" dirty="0">
                <a:solidFill>
                  <a:schemeClr val="bg1"/>
                </a:solidFill>
                <a:latin typeface="Helvetica Neue Light" panose="02000403000000020004" pitchFamily="2" charset="0"/>
                <a:ea typeface="Helvetica Neue Light" panose="02000403000000020004" pitchFamily="2" charset="0"/>
              </a:rPr>
              <a:t>Compte en Turquie</a:t>
            </a:r>
          </a:p>
        </p:txBody>
      </p:sp>
    </p:spTree>
    <p:extLst>
      <p:ext uri="{BB962C8B-B14F-4D97-AF65-F5344CB8AC3E}">
        <p14:creationId xmlns:p14="http://schemas.microsoft.com/office/powerpoint/2010/main" val="1268820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2"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07"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8"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09"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cxnSp>
        <p:nvCxnSpPr>
          <p:cNvPr id="2" name="Connecteur droit 1">
            <a:extLst>
              <a:ext uri="{FF2B5EF4-FFF2-40B4-BE49-F238E27FC236}">
                <a16:creationId xmlns:a16="http://schemas.microsoft.com/office/drawing/2014/main" id="{1C35CFF9-62D5-A27D-C5ED-A381E14CC18B}"/>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344398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
        <p:nvSpPr>
          <p:cNvPr id="7" name="Event 1 ?">
            <a:extLst>
              <a:ext uri="{FF2B5EF4-FFF2-40B4-BE49-F238E27FC236}">
                <a16:creationId xmlns:a16="http://schemas.microsoft.com/office/drawing/2014/main" id="{DEB6E65B-2B31-4604-D881-F97F664D4A2D}"/>
              </a:ext>
            </a:extLst>
          </p:cNvPr>
          <p:cNvSpPr txBox="1"/>
          <p:nvPr/>
        </p:nvSpPr>
        <p:spPr>
          <a:xfrm>
            <a:off x="5169148"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l"/>
            <a:r>
              <a:rPr lang="fr-FR" sz="1550" dirty="0">
                <a:solidFill>
                  <a:srgbClr val="818080"/>
                </a:solidFill>
              </a:rPr>
              <a:t>June 8th (UTC)</a:t>
            </a:r>
            <a:endParaRPr sz="1550" dirty="0">
              <a:solidFill>
                <a:srgbClr val="818080"/>
              </a:solidFill>
            </a:endParaRPr>
          </a:p>
        </p:txBody>
      </p:sp>
      <p:cxnSp>
        <p:nvCxnSpPr>
          <p:cNvPr id="3" name="Connecteur droit 2">
            <a:extLst>
              <a:ext uri="{FF2B5EF4-FFF2-40B4-BE49-F238E27FC236}">
                <a16:creationId xmlns:a16="http://schemas.microsoft.com/office/drawing/2014/main" id="{1530DEFB-1012-EFD8-F525-CC0B81293E69}"/>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2865653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2" name="Event 1 ?">
            <a:extLst>
              <a:ext uri="{FF2B5EF4-FFF2-40B4-BE49-F238E27FC236}">
                <a16:creationId xmlns:a16="http://schemas.microsoft.com/office/drawing/2014/main" id="{1544886E-CDCE-3AFE-E23F-DAFC7CC210D8}"/>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E5E6A1D4-72DD-0495-65C1-E16D3C5F066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B7ACC4C6-99B2-134D-9BCD-2E4D446917C8}"/>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9087E798-1790-7CAD-8C34-F06A68507236}"/>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5723271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2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2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24"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2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2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27" name="Jun 8th 2018…"/>
          <p:cNvSpPr txBox="1"/>
          <p:nvPr/>
        </p:nvSpPr>
        <p:spPr>
          <a:xfrm>
            <a:off x="5064294"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28"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F6EB067-3B83-E7D4-E58F-E047A364657E}"/>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5F745E7D-4A8D-0B36-155A-21383562393C}"/>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4D1A23B1-96EA-3808-98F2-7F0DEF54C409}"/>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3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2"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3"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34"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5"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36" name="Ligne"/>
          <p:cNvSpPr/>
          <p:nvPr/>
        </p:nvSpPr>
        <p:spPr>
          <a:xfrm flipV="1">
            <a:off x="2958526" y="2310306"/>
            <a:ext cx="1" cy="3733448"/>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7"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38"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39"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grpSp>
        <p:nvGrpSpPr>
          <p:cNvPr id="243" name="Grouper"/>
          <p:cNvGrpSpPr/>
          <p:nvPr/>
        </p:nvGrpSpPr>
        <p:grpSpPr>
          <a:xfrm>
            <a:off x="5064294" y="1129538"/>
            <a:ext cx="1506727" cy="5650753"/>
            <a:chOff x="0" y="0"/>
            <a:chExt cx="3013453" cy="11301504"/>
          </a:xfrm>
        </p:grpSpPr>
        <p:sp>
          <p:nvSpPr>
            <p:cNvPr id="24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4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4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44"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1AF091C-C4F4-7867-7B00-520A6B51D7C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19B0B3B7-F68F-5E90-F3BB-000318E47D21}"/>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1F66942F-21B4-728F-738F-493ED2AD3CFB}"/>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4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5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2"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53"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54" name="Jun 8th 2018…"/>
          <p:cNvSpPr txBox="1"/>
          <p:nvPr/>
        </p:nvSpPr>
        <p:spPr>
          <a:xfrm>
            <a:off x="3471196" y="295243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55" name="Jun 8th 2018…"/>
          <p:cNvSpPr txBox="1"/>
          <p:nvPr/>
        </p:nvSpPr>
        <p:spPr>
          <a:xfrm>
            <a:off x="6423690" y="2952101"/>
            <a:ext cx="1506728"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grpSp>
        <p:nvGrpSpPr>
          <p:cNvPr id="259" name="Grouper"/>
          <p:cNvGrpSpPr/>
          <p:nvPr/>
        </p:nvGrpSpPr>
        <p:grpSpPr>
          <a:xfrm>
            <a:off x="5064294" y="1129538"/>
            <a:ext cx="1506727" cy="5650753"/>
            <a:chOff x="0" y="0"/>
            <a:chExt cx="3013453" cy="11301504"/>
          </a:xfrm>
        </p:grpSpPr>
        <p:sp>
          <p:nvSpPr>
            <p:cNvPr id="256"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57"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58"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grpSp>
        <p:nvGrpSpPr>
          <p:cNvPr id="263" name="Grouper"/>
          <p:cNvGrpSpPr/>
          <p:nvPr/>
        </p:nvGrpSpPr>
        <p:grpSpPr>
          <a:xfrm>
            <a:off x="2205163" y="1129538"/>
            <a:ext cx="1506727" cy="5650753"/>
            <a:chOff x="0" y="0"/>
            <a:chExt cx="3013453" cy="11301504"/>
          </a:xfrm>
        </p:grpSpPr>
        <p:sp>
          <p:nvSpPr>
            <p:cNvPr id="26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61" name="Ligne"/>
            <p:cNvSpPr/>
            <p:nvPr/>
          </p:nvSpPr>
          <p:spPr>
            <a:xfrm flipV="1">
              <a:off x="1506726" y="2361536"/>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62" name="Jun 7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b="1">
                  <a:solidFill>
                    <a:srgbClr val="FFFFFF"/>
                  </a:solidFill>
                </a:rPr>
                <a:t>Jun 7th</a:t>
              </a:r>
              <a:r>
                <a:rPr sz="1550"/>
                <a:t> 2018 </a:t>
              </a:r>
            </a:p>
            <a:p>
              <a:pPr>
                <a:defRPr sz="3100" b="0">
                  <a:solidFill>
                    <a:srgbClr val="00F900"/>
                  </a:solidFill>
                  <a:latin typeface="American Typewriter"/>
                  <a:ea typeface="American Typewriter"/>
                  <a:cs typeface="American Typewriter"/>
                  <a:sym typeface="American Typewriter"/>
                </a:defRPr>
              </a:pPr>
              <a:r>
                <a:rPr sz="1550"/>
                <a:t>21h  (+ 00h)</a:t>
              </a:r>
            </a:p>
          </p:txBody>
        </p:sp>
      </p:grpSp>
      <p:sp>
        <p:nvSpPr>
          <p:cNvPr id="264"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F137F93A-BF41-9A36-C069-D8D21C90452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B1C73BE-C200-8667-229F-759F12387EE8}"/>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475A20C5-4588-853F-ED15-3F9BA3D0AE13}"/>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6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7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2"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73"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74" name="Ligne"/>
          <p:cNvSpPr/>
          <p:nvPr/>
        </p:nvSpPr>
        <p:spPr>
          <a:xfrm flipV="1">
            <a:off x="4083365" y="3802370"/>
            <a:ext cx="1" cy="1490100"/>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5" name="Jun 8th 2018…"/>
          <p:cNvSpPr txBox="1"/>
          <p:nvPr/>
        </p:nvSpPr>
        <p:spPr>
          <a:xfrm>
            <a:off x="3471196" y="295243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76" name="Jun 7th 2018…"/>
          <p:cNvSpPr txBox="1"/>
          <p:nvPr/>
        </p:nvSpPr>
        <p:spPr>
          <a:xfrm>
            <a:off x="3330001" y="5431873"/>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22h  (+ 00h)</a:t>
            </a:r>
          </a:p>
        </p:txBody>
      </p:sp>
      <p:sp>
        <p:nvSpPr>
          <p:cNvPr id="277" name="Jun 8th 2018…"/>
          <p:cNvSpPr txBox="1"/>
          <p:nvPr/>
        </p:nvSpPr>
        <p:spPr>
          <a:xfrm>
            <a:off x="6423690" y="2952101"/>
            <a:ext cx="1506728"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sp>
        <p:nvSpPr>
          <p:cNvPr id="278" name="Ligne"/>
          <p:cNvSpPr/>
          <p:nvPr/>
        </p:nvSpPr>
        <p:spPr>
          <a:xfrm flipV="1">
            <a:off x="6970301" y="3814092"/>
            <a:ext cx="1" cy="1465998"/>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9" name="Jun 8th 2018…"/>
          <p:cNvSpPr txBox="1"/>
          <p:nvPr/>
        </p:nvSpPr>
        <p:spPr>
          <a:xfrm>
            <a:off x="6216938" y="5431873"/>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21h59  (+ </a:t>
            </a:r>
            <a:r>
              <a:rPr lang="fr-FR" sz="1550" dirty="0"/>
              <a:t>00</a:t>
            </a:r>
            <a:r>
              <a:rPr sz="1550" dirty="0"/>
              <a:t>h)</a:t>
            </a:r>
          </a:p>
        </p:txBody>
      </p:sp>
      <p:grpSp>
        <p:nvGrpSpPr>
          <p:cNvPr id="283" name="Grouper"/>
          <p:cNvGrpSpPr/>
          <p:nvPr/>
        </p:nvGrpSpPr>
        <p:grpSpPr>
          <a:xfrm>
            <a:off x="5064294" y="1129538"/>
            <a:ext cx="1506727" cy="5650753"/>
            <a:chOff x="0" y="0"/>
            <a:chExt cx="3013453" cy="11301504"/>
          </a:xfrm>
        </p:grpSpPr>
        <p:sp>
          <p:nvSpPr>
            <p:cNvPr id="28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8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8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latin typeface="American Typewriter"/>
                </a:rPr>
                <a:t>Jun</a:t>
              </a:r>
              <a:r>
                <a:rPr sz="1550" dirty="0"/>
                <a:t> </a:t>
              </a:r>
              <a:r>
                <a:rPr sz="1550" dirty="0">
                  <a:solidFill>
                    <a:srgbClr val="FFFFFF"/>
                  </a:solidFill>
                  <a:latin typeface="American Typewriter"/>
                </a:rPr>
                <a:t>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84"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85"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86"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8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0A4E8AAC-A514-7C33-637E-91CA123315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D9382787-D942-0AA6-C255-12383FCD4C90}"/>
              </a:ext>
            </a:extLst>
          </p:cNvPr>
          <p:cNvSpPr txBox="1"/>
          <p:nvPr/>
        </p:nvSpPr>
        <p:spPr>
          <a:xfrm>
            <a:off x="3639350" y="4450815"/>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DBAF675F-D428-9FBA-1A3F-5B2569C7B26A}"/>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9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9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9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9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7th 2018 </a:t>
            </a:r>
          </a:p>
          <a:p>
            <a:pPr>
              <a:defRPr sz="2200" b="0">
                <a:solidFill>
                  <a:srgbClr val="DC602A"/>
                </a:solidFill>
                <a:latin typeface="American Typewriter"/>
                <a:ea typeface="American Typewriter"/>
                <a:cs typeface="American Typewriter"/>
                <a:sym typeface="American Typewriter"/>
              </a:defRPr>
            </a:pPr>
            <a:r>
              <a:rPr sz="1100" dirty="0"/>
              <a:t>22h  (+ 00h)</a:t>
            </a:r>
          </a:p>
        </p:txBody>
      </p:sp>
      <p:sp>
        <p:nvSpPr>
          <p:cNvPr id="29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0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0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07" name="Should event 1 be involved in a June 8th projectio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dirty="0"/>
              <a:t>Should </a:t>
            </a:r>
            <a:r>
              <a:rPr lang="fr-FR" sz="3000" b="1" dirty="0">
                <a:latin typeface="Helvetica Neue"/>
                <a:ea typeface="Helvetica Neue"/>
                <a:cs typeface="Helvetica Neue"/>
                <a:sym typeface="Helvetica Neue"/>
              </a:rPr>
              <a:t>the </a:t>
            </a:r>
            <a:r>
              <a:rPr lang="fr-FR" sz="3000" b="1" dirty="0" err="1">
                <a:latin typeface="Helvetica Neue"/>
                <a:ea typeface="Helvetica Neue"/>
                <a:cs typeface="Helvetica Neue"/>
                <a:sym typeface="Helvetica Neue"/>
              </a:rPr>
              <a:t>operation</a:t>
            </a:r>
            <a:r>
              <a:rPr sz="3000" dirty="0"/>
              <a:t> be </a:t>
            </a:r>
            <a:r>
              <a:rPr lang="fr-FR" sz="3000" dirty="0" err="1"/>
              <a:t>taken</a:t>
            </a:r>
            <a:r>
              <a:rPr lang="fr-FR" sz="3000" dirty="0"/>
              <a:t> </a:t>
            </a:r>
            <a:r>
              <a:rPr lang="fr-FR" sz="3000" dirty="0" err="1"/>
              <a:t>into</a:t>
            </a:r>
            <a:r>
              <a:rPr lang="fr-FR" sz="3000" dirty="0"/>
              <a:t> </a:t>
            </a:r>
            <a:r>
              <a:rPr lang="fr-FR" sz="3000" dirty="0" err="1"/>
              <a:t>account</a:t>
            </a:r>
            <a:r>
              <a:rPr lang="fr-FR" sz="3000" dirty="0"/>
              <a:t> for </a:t>
            </a:r>
            <a:r>
              <a:rPr sz="3000" dirty="0"/>
              <a:t>June </a:t>
            </a:r>
            <a:r>
              <a:rPr lang="fr-FR" sz="3000" dirty="0"/>
              <a:t>7</a:t>
            </a:r>
            <a:r>
              <a:rPr sz="3000" baseline="30000" dirty="0" err="1"/>
              <a:t>th</a:t>
            </a:r>
            <a:r>
              <a:rPr lang="fr-FR" sz="3000" baseline="30000" dirty="0"/>
              <a:t> </a:t>
            </a:r>
            <a:r>
              <a:rPr lang="fr-FR" sz="3000" dirty="0"/>
              <a:t>/ 8</a:t>
            </a:r>
            <a:r>
              <a:rPr lang="fr-FR" sz="3000" baseline="30000" dirty="0"/>
              <a:t>th</a:t>
            </a:r>
            <a:r>
              <a:rPr sz="3000" dirty="0"/>
              <a:t>?</a:t>
            </a:r>
          </a:p>
        </p:txBody>
      </p:sp>
      <p:sp>
        <p:nvSpPr>
          <p:cNvPr id="2" name="Event 1 ?">
            <a:extLst>
              <a:ext uri="{FF2B5EF4-FFF2-40B4-BE49-F238E27FC236}">
                <a16:creationId xmlns:a16="http://schemas.microsoft.com/office/drawing/2014/main" id="{03506C63-AE3A-09E2-F4D5-38414B79A811}"/>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1F49E844-D7C9-4D02-46AF-DC1ACB24AA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847A05A-F557-EAE2-750A-5DEA7A39999F}"/>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6" name="Connecteur droit 5">
            <a:extLst>
              <a:ext uri="{FF2B5EF4-FFF2-40B4-BE49-F238E27FC236}">
                <a16:creationId xmlns:a16="http://schemas.microsoft.com/office/drawing/2014/main" id="{74A811F5-A119-7846-64C8-1F2CAE238A38}"/>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3" name="Connecteur droit 2">
            <a:extLst>
              <a:ext uri="{FF2B5EF4-FFF2-40B4-BE49-F238E27FC236}">
                <a16:creationId xmlns:a16="http://schemas.microsoft.com/office/drawing/2014/main" id="{9A9E5CF2-545E-0A38-42CF-BB342ED9F48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8</a:t>
            </a:r>
            <a:r>
              <a:rPr sz="3000" b="1" baseline="30000" dirty="0">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a:t>
            </a:r>
            <a:r>
              <a:rPr sz="3000" b="1" dirty="0">
                <a:solidFill>
                  <a:srgbClr val="02F900"/>
                </a:solidFill>
                <a:latin typeface="Helvetica Neue"/>
                <a:ea typeface="Helvetica Neue"/>
                <a:cs typeface="Helvetica Neue"/>
                <a:sym typeface="Helvetica Neue"/>
              </a:rPr>
              <a:t>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3" name="Connecteur droit 2">
            <a:extLst>
              <a:ext uri="{FF2B5EF4-FFF2-40B4-BE49-F238E27FC236}">
                <a16:creationId xmlns:a16="http://schemas.microsoft.com/office/drawing/2014/main" id="{FE8B7116-3B24-A25C-0D7B-9DBCE074228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641298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defRPr sz="6000" b="0">
                <a:solidFill>
                  <a:srgbClr val="4EA7EF"/>
                </a:solidFill>
                <a:latin typeface="Helvetica Neue Thin"/>
                <a:ea typeface="Helvetica Neue Thin"/>
                <a:cs typeface="Helvetica Neue Thin"/>
                <a:sym typeface="Helvetica Neue Thin"/>
              </a:defRPr>
            </a:pPr>
            <a:r>
              <a:rPr lang="fr-FR" sz="3000" dirty="0" err="1">
                <a:solidFill>
                  <a:srgbClr val="FFFFFF"/>
                </a:solidFill>
              </a:rPr>
              <a:t>Now</a:t>
            </a:r>
            <a:r>
              <a:rPr lang="fr-FR" sz="3000" dirty="0">
                <a:solidFill>
                  <a:srgbClr val="FFFFFF"/>
                </a:solidFill>
              </a:rPr>
              <a:t>, </a:t>
            </a:r>
            <a:r>
              <a:rPr lang="fr-FR" sz="3000" dirty="0" err="1">
                <a:solidFill>
                  <a:srgbClr val="FFFFFF"/>
                </a:solidFill>
              </a:rPr>
              <a:t>which</a:t>
            </a:r>
            <a:r>
              <a:rPr lang="fr-FR" sz="3000" dirty="0">
                <a:solidFill>
                  <a:srgbClr val="FFFFFF"/>
                </a:solidFill>
              </a:rPr>
              <a:t> </a:t>
            </a:r>
            <a:r>
              <a:rPr lang="fr-FR" sz="3000" dirty="0" err="1">
                <a:solidFill>
                  <a:srgbClr val="FFFFFF"/>
                </a:solidFill>
              </a:rPr>
              <a:t>day</a:t>
            </a:r>
            <a:r>
              <a:rPr lang="fr-FR" sz="3000" dirty="0">
                <a:solidFill>
                  <a:srgbClr val="FFFFFF"/>
                </a:solidFill>
              </a:rPr>
              <a:t> </a:t>
            </a:r>
            <a:r>
              <a:rPr lang="fr-FR" sz="3000" dirty="0" err="1">
                <a:solidFill>
                  <a:srgbClr val="FFFFFF"/>
                </a:solidFill>
              </a:rPr>
              <a:t>is</a:t>
            </a:r>
            <a:r>
              <a:rPr lang="fr-FR" sz="3000" dirty="0">
                <a:solidFill>
                  <a:srgbClr val="FFFFFF"/>
                </a:solidFill>
              </a:rPr>
              <a:t>: </a:t>
            </a:r>
            <a:r>
              <a:rPr lang="fr-FR" sz="30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Jun 8th 2018 21h10  (+ 00h)</a:t>
            </a:r>
            <a:r>
              <a:rPr lang="fr-FR" sz="3000" dirty="0">
                <a:solidFill>
                  <a:srgbClr val="FFFFFF"/>
                </a:solidFill>
              </a:rPr>
              <a:t>?</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3" name="Connecteur droit 2">
            <a:extLst>
              <a:ext uri="{FF2B5EF4-FFF2-40B4-BE49-F238E27FC236}">
                <a16:creationId xmlns:a16="http://schemas.microsoft.com/office/drawing/2014/main" id="{D049D484-6C9D-446C-C00E-15EBECEAACED}"/>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3797444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moon has been drifting away from Earth for 2.5 billion years | Space">
            <a:extLst>
              <a:ext uri="{FF2B5EF4-FFF2-40B4-BE49-F238E27FC236}">
                <a16:creationId xmlns:a16="http://schemas.microsoft.com/office/drawing/2014/main" id="{69FE1686-17E7-2F3B-EFB3-68002E91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78BB4EC-FF41-7238-E133-EF37BDC58F0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33C30E7B-053E-08A9-79CE-B8E3DA64D356}"/>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0628F29A-B5DA-A230-CE76-2C75A4E486B7}"/>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Disclaimer</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200720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sp>
        <p:nvSpPr>
          <p:cNvPr id="2" name="only if it’s June 8th - Paris time">
            <a:extLst>
              <a:ext uri="{FF2B5EF4-FFF2-40B4-BE49-F238E27FC236}">
                <a16:creationId xmlns:a16="http://schemas.microsoft.com/office/drawing/2014/main" id="{9E1969E4-CA09-63F5-93BA-7B8754547BC0}"/>
              </a:ext>
            </a:extLst>
          </p:cNvPr>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cxnSp>
        <p:nvCxnSpPr>
          <p:cNvPr id="4" name="Connecteur droit 3">
            <a:extLst>
              <a:ext uri="{FF2B5EF4-FFF2-40B4-BE49-F238E27FC236}">
                <a16:creationId xmlns:a16="http://schemas.microsoft.com/office/drawing/2014/main" id="{2E265219-AE99-8194-734F-B2FF7E8B05CD}"/>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789170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a:t>
            </a:r>
            <a:r>
              <a:rPr lang="fr-FR" sz="3000" b="1" dirty="0">
                <a:solidFill>
                  <a:srgbClr val="02F900"/>
                </a:solidFill>
                <a:latin typeface="Helvetica Neue"/>
                <a:ea typeface="Helvetica Neue"/>
                <a:cs typeface="Helvetica Neue"/>
                <a:sym typeface="Helvetica Neue"/>
              </a:rPr>
              <a:t>9</a:t>
            </a:r>
            <a:r>
              <a:rPr sz="3000" b="1" baseline="30000" dirty="0" err="1">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 </a:t>
            </a:r>
            <a:r>
              <a:rPr sz="3000" b="1" dirty="0">
                <a:solidFill>
                  <a:srgbClr val="02F900"/>
                </a:solidFill>
                <a:latin typeface="Helvetica Neue"/>
                <a:ea typeface="Helvetica Neue"/>
                <a:cs typeface="Helvetica Neue"/>
                <a:sym typeface="Helvetica Neue"/>
              </a:rPr>
              <a:t>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7C9C673D-864E-5689-C214-C9E37C4FB6B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4104825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stanbul lead-xlarge.jpg" descr="Istanbul lead-xlarge.jpg"/>
          <p:cNvPicPr>
            <a:picLocks noChangeAspect="1"/>
          </p:cNvPicPr>
          <p:nvPr/>
        </p:nvPicPr>
        <p:blipFill>
          <a:blip r:embed="rId3"/>
          <a:stretch>
            <a:fillRect/>
          </a:stretch>
        </p:blipFill>
        <p:spPr>
          <a:xfrm>
            <a:off x="-176324" y="-230399"/>
            <a:ext cx="12804053" cy="8042545"/>
          </a:xfrm>
          <a:prstGeom prst="rect">
            <a:avLst/>
          </a:prstGeom>
          <a:ln w="12700">
            <a:miter lim="400000"/>
          </a:ln>
        </p:spPr>
      </p:pic>
      <p:sp>
        <p:nvSpPr>
          <p:cNvPr id="2" name="Rectangle 1">
            <a:extLst>
              <a:ext uri="{FF2B5EF4-FFF2-40B4-BE49-F238E27FC236}">
                <a16:creationId xmlns:a16="http://schemas.microsoft.com/office/drawing/2014/main" id="{863D8BAF-4ADD-8F91-2BB9-5529F12C47FF}"/>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6">
            <a:extLst>
              <a:ext uri="{FF2B5EF4-FFF2-40B4-BE49-F238E27FC236}">
                <a16:creationId xmlns:a16="http://schemas.microsoft.com/office/drawing/2014/main" id="{C4BE5B75-E2F4-02D7-CB19-5890D551183A}"/>
              </a:ext>
            </a:extLst>
          </p:cNvPr>
          <p:cNvSpPr txBox="1"/>
          <p:nvPr/>
        </p:nvSpPr>
        <p:spPr>
          <a:xfrm>
            <a:off x="498796" y="5225364"/>
            <a:ext cx="9588179" cy="523220"/>
          </a:xfrm>
          <a:prstGeom prst="rect">
            <a:avLst/>
          </a:prstGeom>
          <a:noFill/>
        </p:spPr>
        <p:txBody>
          <a:bodyPr wrap="square" lIns="91440" tIns="45720" rIns="91440" bIns="45720" rtlCol="0" anchor="ctr">
            <a:spAutoFit/>
          </a:bodyPr>
          <a:lstStyle/>
          <a:p>
            <a:pPr>
              <a:defRPr sz="6700" b="0">
                <a:solidFill>
                  <a:srgbClr val="FFFFFF"/>
                </a:solidFill>
                <a:latin typeface="Helvetica Neue Thin"/>
                <a:ea typeface="Helvetica Neue Thin"/>
                <a:cs typeface="Helvetica Neue Thin"/>
                <a:sym typeface="Helvetica Neue Thin"/>
              </a:defRPr>
            </a:pPr>
            <a:r>
              <a:rPr lang="fr-FR" sz="2800" b="1" cap="all" dirty="0">
                <a:solidFill>
                  <a:srgbClr val="F9D45F"/>
                </a:solidFill>
                <a:latin typeface="Alte Haas Grotesk"/>
                <a:ea typeface="Helvetica Neue Thin"/>
                <a:sym typeface="Helvetica Neue"/>
              </a:rPr>
              <a:t>June 8th for Paris</a:t>
            </a:r>
            <a:r>
              <a:rPr lang="fr-FR" sz="2800" b="1" cap="all" dirty="0">
                <a:solidFill>
                  <a:srgbClr val="F9D45F"/>
                </a:solidFill>
                <a:latin typeface="Alte Haas Grotesk"/>
                <a:ea typeface="Helvetica Neue Thin"/>
              </a:rPr>
              <a:t>  </a:t>
            </a:r>
            <a:r>
              <a:rPr lang="fr-FR" sz="2800" b="1" cap="all" dirty="0">
                <a:solidFill>
                  <a:srgbClr val="FAFCD7"/>
                </a:solidFill>
                <a:latin typeface="Alte Haas Grotesk"/>
                <a:ea typeface="Helvetica Neue Thin"/>
                <a:sym typeface="Helvetica Neue"/>
              </a:rPr>
              <a:t>June 9th for Istanbul</a:t>
            </a:r>
            <a:endParaRPr lang="fr-FR" sz="2800" b="1" dirty="0">
              <a:solidFill>
                <a:srgbClr val="F7CE7F"/>
              </a:solidFill>
              <a:latin typeface="Helvetica Neue"/>
              <a:ea typeface="Helvetica Neue"/>
              <a:cs typeface="Helvetica Neue"/>
              <a:sym typeface="Helvetica Neue"/>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905081"/>
            <a:ext cx="5146039" cy="326776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#2</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Ce ne sont pas des questions techniques mais métier.</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Posez des questions à vos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domain</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experts.</a:t>
            </a:r>
          </a:p>
        </p:txBody>
      </p:sp>
    </p:spTree>
    <p:extLst>
      <p:ext uri="{BB962C8B-B14F-4D97-AF65-F5344CB8AC3E}">
        <p14:creationId xmlns:p14="http://schemas.microsoft.com/office/powerpoint/2010/main" val="610937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166418"/>
            <a:ext cx="5146039" cy="4006427"/>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Il va vous falloir aussi bien souvent stocker les Time Zones associées à vos concepts métiers et à vos Instants.</a:t>
            </a:r>
          </a:p>
        </p:txBody>
      </p:sp>
    </p:spTree>
    <p:extLst>
      <p:ext uri="{BB962C8B-B14F-4D97-AF65-F5344CB8AC3E}">
        <p14:creationId xmlns:p14="http://schemas.microsoft.com/office/powerpoint/2010/main" val="519454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055281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Tree>
    <p:extLst>
      <p:ext uri="{BB962C8B-B14F-4D97-AF65-F5344CB8AC3E}">
        <p14:creationId xmlns:p14="http://schemas.microsoft.com/office/powerpoint/2010/main" val="3177653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03431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Offset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d</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ékal-aJ</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a:t>
            </a: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ombre d’heure de décalage entre une heure locale et l’heure UTC</a:t>
            </a:r>
          </a:p>
          <a:p>
            <a:pPr algn="ju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UTC+01, UTC-05, UTC+00</a:t>
            </a:r>
          </a:p>
        </p:txBody>
      </p:sp>
    </p:spTree>
    <p:extLst>
      <p:ext uri="{BB962C8B-B14F-4D97-AF65-F5344CB8AC3E}">
        <p14:creationId xmlns:p14="http://schemas.microsoft.com/office/powerpoint/2010/main" val="1465414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8" name="ZoneTexte 7">
            <a:extLst>
              <a:ext uri="{FF2B5EF4-FFF2-40B4-BE49-F238E27FC236}">
                <a16:creationId xmlns:a16="http://schemas.microsoft.com/office/drawing/2014/main" id="{0BD819A1-C50A-7F6C-6DEE-993DCDD27368}"/>
              </a:ext>
            </a:extLst>
          </p:cNvPr>
          <p:cNvSpPr txBox="1"/>
          <p:nvPr/>
        </p:nvSpPr>
        <p:spPr>
          <a:xfrm>
            <a:off x="6980328" y="2802757"/>
            <a:ext cx="4766310" cy="320620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UltraLight" panose="02000206000000020004" pitchFamily="2" charset="0"/>
                <a:ea typeface="Helvetica Neue UltraLight" panose="02000206000000020004" pitchFamily="2" charset="0"/>
              </a:rPr>
              <a:t>Prend un cliché  (comme une photo) d’</a:t>
            </a:r>
            <a:r>
              <a:rPr lang="fr-FR" sz="3600" dirty="0">
                <a:solidFill>
                  <a:srgbClr val="FAD45F"/>
                </a:solidFill>
                <a:latin typeface="Helvetica Neue UltraLight" panose="02000206000000020004" pitchFamily="2" charset="0"/>
                <a:ea typeface="Helvetica Neue UltraLight" panose="02000206000000020004" pitchFamily="2" charset="0"/>
              </a:rPr>
              <a:t>un instant universel</a:t>
            </a:r>
          </a:p>
          <a:p>
            <a:endParaRPr lang="fr-FR" sz="3600" dirty="0">
              <a:solidFill>
                <a:schemeClr val="bg1"/>
              </a:solidFill>
              <a:latin typeface="Helvetica Neue UltraLight" panose="02000206000000020004" pitchFamily="2" charset="0"/>
              <a:ea typeface="Helvetica Neue UltraLight" panose="02000206000000020004" pitchFamily="2" charset="0"/>
            </a:endParaRPr>
          </a:p>
          <a:p>
            <a:r>
              <a:rPr lang="fr-FR" sz="3600" dirty="0">
                <a:solidFill>
                  <a:schemeClr val="bg1"/>
                </a:solidFill>
                <a:latin typeface="Helvetica Neue UltraLight" panose="02000206000000020004" pitchFamily="2" charset="0"/>
                <a:ea typeface="Helvetica Neue UltraLight" panose="02000206000000020004" pitchFamily="2" charset="0"/>
              </a:rPr>
              <a:t>Heure locale + Offset</a:t>
            </a:r>
          </a:p>
        </p:txBody>
      </p:sp>
    </p:spTree>
    <p:extLst>
      <p:ext uri="{BB962C8B-B14F-4D97-AF65-F5344CB8AC3E}">
        <p14:creationId xmlns:p14="http://schemas.microsoft.com/office/powerpoint/2010/main" val="313751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idées de randonnées autour du lac d'Annecy - Cassonade et Camembert">
            <a:extLst>
              <a:ext uri="{FF2B5EF4-FFF2-40B4-BE49-F238E27FC236}">
                <a16:creationId xmlns:a16="http://schemas.microsoft.com/office/drawing/2014/main" id="{1AEDF4D2-FC5B-175E-6D97-42ED8FA9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Tree>
    <p:extLst>
      <p:ext uri="{BB962C8B-B14F-4D97-AF65-F5344CB8AC3E}">
        <p14:creationId xmlns:p14="http://schemas.microsoft.com/office/powerpoint/2010/main" val="29326345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8" name="ZoneTexte 7">
            <a:extLst>
              <a:ext uri="{FF2B5EF4-FFF2-40B4-BE49-F238E27FC236}">
                <a16:creationId xmlns:a16="http://schemas.microsoft.com/office/drawing/2014/main" id="{0BD819A1-C50A-7F6C-6DEE-993DCDD27368}"/>
              </a:ext>
            </a:extLst>
          </p:cNvPr>
          <p:cNvSpPr txBox="1"/>
          <p:nvPr/>
        </p:nvSpPr>
        <p:spPr>
          <a:xfrm>
            <a:off x="6980328" y="2551637"/>
            <a:ext cx="4766310" cy="289843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solidFill>
                  <a:schemeClr val="bg1"/>
                </a:solidFill>
                <a:latin typeface="Helvetica Neue UltraLight" panose="02000206000000020004" pitchFamily="2" charset="0"/>
                <a:ea typeface="Helvetica Neue UltraLight" panose="02000206000000020004" pitchFamily="2" charset="0"/>
              </a:rPr>
              <a:t>Ici : </a:t>
            </a:r>
            <a:r>
              <a:rPr lang="fr-FR" sz="3200" dirty="0">
                <a:solidFill>
                  <a:srgbClr val="FAD45F"/>
                </a:solidFill>
                <a:latin typeface="Helvetica Neue UltraLight" panose="02000206000000020004" pitchFamily="2" charset="0"/>
                <a:ea typeface="Helvetica Neue UltraLight" panose="02000206000000020004" pitchFamily="2" charset="0"/>
              </a:rPr>
              <a:t>Tous ces clichés</a:t>
            </a:r>
            <a:r>
              <a:rPr lang="fr-FR" sz="3200" dirty="0">
                <a:solidFill>
                  <a:schemeClr val="bg1"/>
                </a:solidFill>
                <a:latin typeface="Helvetica Neue UltraLight" panose="02000206000000020004" pitchFamily="2" charset="0"/>
                <a:ea typeface="Helvetica Neue UltraLight" panose="02000206000000020004" pitchFamily="2" charset="0"/>
              </a:rPr>
              <a:t> captés dans pleins de lieux / </a:t>
            </a:r>
            <a:r>
              <a:rPr lang="fr-FR" sz="3200" dirty="0" err="1">
                <a:solidFill>
                  <a:schemeClr val="bg1"/>
                </a:solidFill>
                <a:latin typeface="Helvetica Neue UltraLight" panose="02000206000000020004" pitchFamily="2" charset="0"/>
                <a:ea typeface="Helvetica Neue UltraLight" panose="02000206000000020004" pitchFamily="2" charset="0"/>
              </a:rPr>
              <a:t>TimeZones</a:t>
            </a:r>
            <a:r>
              <a:rPr lang="fr-FR" sz="3200" dirty="0">
                <a:solidFill>
                  <a:schemeClr val="bg1"/>
                </a:solidFill>
                <a:latin typeface="Helvetica Neue UltraLight" panose="02000206000000020004" pitchFamily="2" charset="0"/>
                <a:ea typeface="Helvetica Neue UltraLight" panose="02000206000000020004" pitchFamily="2" charset="0"/>
              </a:rPr>
              <a:t> différentes, </a:t>
            </a:r>
            <a:r>
              <a:rPr lang="fr-FR" sz="3200" dirty="0">
                <a:solidFill>
                  <a:srgbClr val="FAD45F"/>
                </a:solidFill>
                <a:latin typeface="Helvetica Neue UltraLight" panose="02000206000000020004" pitchFamily="2" charset="0"/>
                <a:ea typeface="Helvetica Neue UltraLight" panose="02000206000000020004" pitchFamily="2" charset="0"/>
              </a:rPr>
              <a:t>parlent du même instant universel</a:t>
            </a:r>
          </a:p>
        </p:txBody>
      </p:sp>
    </p:spTree>
    <p:extLst>
      <p:ext uri="{BB962C8B-B14F-4D97-AF65-F5344CB8AC3E}">
        <p14:creationId xmlns:p14="http://schemas.microsoft.com/office/powerpoint/2010/main" val="4165858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4" name="ZoneTexte 3">
            <a:extLst>
              <a:ext uri="{FF2B5EF4-FFF2-40B4-BE49-F238E27FC236}">
                <a16:creationId xmlns:a16="http://schemas.microsoft.com/office/drawing/2014/main" id="{DFB562EC-B371-A498-0F25-4DD168C0AA2B}"/>
              </a:ext>
            </a:extLst>
          </p:cNvPr>
          <p:cNvSpPr txBox="1"/>
          <p:nvPr/>
        </p:nvSpPr>
        <p:spPr>
          <a:xfrm>
            <a:off x="6980328" y="2397807"/>
            <a:ext cx="4766310" cy="320620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fr-FR" sz="3600" dirty="0">
              <a:solidFill>
                <a:schemeClr val="bg1"/>
              </a:solidFill>
              <a:latin typeface="Helvetica Neue Light" panose="02000403000000020004" pitchFamily="2" charset="0"/>
              <a:ea typeface="Helvetica Neue Light" panose="02000403000000020004" pitchFamily="2" charset="0"/>
            </a:endParaRPr>
          </a:p>
          <a:p>
            <a:endParaRPr lang="fr-FR" sz="3600" dirty="0">
              <a:solidFill>
                <a:schemeClr val="bg1"/>
              </a:solidFill>
              <a:latin typeface="Helvetica Neue Light" panose="02000403000000020004" pitchFamily="2" charset="0"/>
              <a:ea typeface="Helvetica Neue Light" panose="02000403000000020004" pitchFamily="2" charset="0"/>
            </a:endParaRPr>
          </a:p>
          <a:p>
            <a:r>
              <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Offset</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b="0" i="0" dirty="0">
                <a:solidFill>
                  <a:srgbClr val="BDC1C6"/>
                </a:solidFill>
                <a:effectLst/>
                <a:latin typeface="Google Sans"/>
              </a:rPr>
              <a:t>∈  </a:t>
            </a:r>
            <a:r>
              <a:rPr lang="fr-FR" sz="36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TimeZone</a:t>
            </a:r>
            <a:endPar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endPar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Offset </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b="1" dirty="0">
                <a:solidFill>
                  <a:srgbClr val="BDC1C6"/>
                </a:solidFill>
                <a:latin typeface="Helvetica Neue" panose="02000503000000020004" pitchFamily="2" charset="0"/>
                <a:ea typeface="Helvetica Neue" panose="02000503000000020004" pitchFamily="2" charset="0"/>
                <a:cs typeface="Helvetica Neue" panose="02000503000000020004" pitchFamily="2" charset="0"/>
              </a:rPr>
              <a:t>!=</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TimeZone</a:t>
            </a:r>
            <a:endPar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pic>
        <p:nvPicPr>
          <p:cNvPr id="1028" name="Picture 4" descr="50+ Warning Icon Exclamation Mark Sign Red Orange Yellow Black Button  Illustrations, Royalty-Free Vector Graphics &amp; Clip Art - iStock">
            <a:extLst>
              <a:ext uri="{FF2B5EF4-FFF2-40B4-BE49-F238E27FC236}">
                <a16:creationId xmlns:a16="http://schemas.microsoft.com/office/drawing/2014/main" id="{89E8636E-606A-4375-BED6-0AF2C211192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86688" y="2292529"/>
            <a:ext cx="953589" cy="95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1051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 </a:t>
            </a:r>
            <a:r>
              <a:rPr lang="fr-FR" sz="2800" b="1" cap="all" dirty="0">
                <a:solidFill>
                  <a:srgbClr val="FAFCD7"/>
                </a:solidFill>
                <a:latin typeface="Alte Haas Grotesk"/>
              </a:rPr>
              <a:t>raisons</a:t>
            </a:r>
          </a:p>
        </p:txBody>
      </p:sp>
      <p:sp>
        <p:nvSpPr>
          <p:cNvPr id="2" name="ZoneTexte 1">
            <a:extLst>
              <a:ext uri="{FF2B5EF4-FFF2-40B4-BE49-F238E27FC236}">
                <a16:creationId xmlns:a16="http://schemas.microsoft.com/office/drawing/2014/main" id="{60F225B1-07F8-9656-8D63-BCAA36CF75D7}"/>
              </a:ext>
            </a:extLst>
          </p:cNvPr>
          <p:cNvSpPr txBox="1"/>
          <p:nvPr/>
        </p:nvSpPr>
        <p:spPr>
          <a:xfrm>
            <a:off x="2531269" y="1568531"/>
            <a:ext cx="7129462" cy="2652210"/>
          </a:xfrm>
          <a:prstGeom prst="rect">
            <a:avLst/>
          </a:prstGeom>
          <a:solidFill>
            <a:schemeClr val="tx1">
              <a:alpha val="757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Thin" panose="020B0403020202020204" pitchFamily="34" charset="0"/>
                <a:ea typeface="Helvetica Neue Thin" panose="020B0403020202020204" pitchFamily="34" charset="0"/>
              </a:rPr>
              <a:t>Plusieurs </a:t>
            </a:r>
            <a:r>
              <a:rPr lang="fr-FR" sz="2400" dirty="0" err="1">
                <a:solidFill>
                  <a:schemeClr val="bg1"/>
                </a:solidFill>
                <a:latin typeface="Helvetica Neue Thin" panose="020B0403020202020204" pitchFamily="34" charset="0"/>
                <a:ea typeface="Helvetica Neue Thin" panose="020B0403020202020204" pitchFamily="34" charset="0"/>
              </a:rPr>
              <a:t>TimeZones</a:t>
            </a:r>
            <a:r>
              <a:rPr lang="fr-FR" sz="2400" dirty="0">
                <a:solidFill>
                  <a:schemeClr val="bg1"/>
                </a:solidFill>
                <a:latin typeface="Helvetica Neue Thin" panose="020B0403020202020204" pitchFamily="34" charset="0"/>
                <a:ea typeface="Helvetica Neue Thin" panose="020B0403020202020204" pitchFamily="34" charset="0"/>
              </a:rPr>
              <a:t> peuvent partager le même Offset par rapport à UTC</a:t>
            </a:r>
          </a:p>
          <a:p>
            <a:pPr marL="342900" indent="-342900" algn="l">
              <a:buFont typeface="+mj-lt"/>
              <a:buAutoNum type="arabicPeriod"/>
            </a:pPr>
            <a:endParaRPr lang="fr-FR" sz="2400" dirty="0">
              <a:solidFill>
                <a:schemeClr val="bg1"/>
              </a:solidFill>
              <a:latin typeface="Helvetica Neue Thin" panose="020B0403020202020204" pitchFamily="34" charset="0"/>
              <a:ea typeface="Helvetica Neue Thin" panose="020B0403020202020204" pitchFamily="34" charset="0"/>
            </a:endParaRPr>
          </a:p>
          <a:p>
            <a:pPr marL="342900" indent="-342900" algn="l">
              <a:buFont typeface="+mj-lt"/>
              <a:buAutoNum type="arabicPeriod"/>
            </a:pPr>
            <a:r>
              <a:rPr lang="fr-FR" sz="2400" dirty="0">
                <a:solidFill>
                  <a:schemeClr val="bg1"/>
                </a:solidFill>
                <a:latin typeface="Helvetica Neue Thin" panose="020B0403020202020204" pitchFamily="34" charset="0"/>
                <a:ea typeface="Helvetica Neue Thin" panose="020B0403020202020204" pitchFamily="34" charset="0"/>
              </a:rPr>
              <a:t>L’Offset par rapport à UTC d’une </a:t>
            </a:r>
            <a:r>
              <a:rPr lang="fr-FR" sz="2400" dirty="0" err="1">
                <a:solidFill>
                  <a:schemeClr val="bg1"/>
                </a:solidFill>
                <a:latin typeface="Helvetica Neue Thin" panose="020B0403020202020204" pitchFamily="34" charset="0"/>
                <a:ea typeface="Helvetica Neue Thin" panose="020B0403020202020204" pitchFamily="34" charset="0"/>
              </a:rPr>
              <a:t>TimeZone</a:t>
            </a:r>
            <a:r>
              <a:rPr lang="fr-FR" sz="2400" dirty="0">
                <a:solidFill>
                  <a:schemeClr val="bg1"/>
                </a:solidFill>
                <a:latin typeface="Helvetica Neue Thin" panose="020B0403020202020204" pitchFamily="34" charset="0"/>
                <a:ea typeface="Helvetica Neue Thin" panose="020B0403020202020204" pitchFamily="34" charset="0"/>
              </a:rPr>
              <a:t> peut changer en fonction de la période (heure d’été, événement ou décision politique…)</a:t>
            </a:r>
          </a:p>
        </p:txBody>
      </p:sp>
    </p:spTree>
    <p:extLst>
      <p:ext uri="{BB962C8B-B14F-4D97-AF65-F5344CB8AC3E}">
        <p14:creationId xmlns:p14="http://schemas.microsoft.com/office/powerpoint/2010/main" val="2559337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Par </a:t>
            </a:r>
            <a:r>
              <a:rPr lang="fr-FR" sz="2800" b="1" cap="all" dirty="0">
                <a:solidFill>
                  <a:srgbClr val="FAFCD7"/>
                </a:solidFill>
                <a:latin typeface="Alte Haas Grotesk"/>
              </a:rPr>
              <a:t>conséquent</a:t>
            </a:r>
          </a:p>
        </p:txBody>
      </p:sp>
      <p:sp>
        <p:nvSpPr>
          <p:cNvPr id="2" name="ZoneTexte 1">
            <a:extLst>
              <a:ext uri="{FF2B5EF4-FFF2-40B4-BE49-F238E27FC236}">
                <a16:creationId xmlns:a16="http://schemas.microsoft.com/office/drawing/2014/main" id="{60F225B1-07F8-9656-8D63-BCAA36CF75D7}"/>
              </a:ext>
            </a:extLst>
          </p:cNvPr>
          <p:cNvSpPr txBox="1"/>
          <p:nvPr/>
        </p:nvSpPr>
        <p:spPr>
          <a:xfrm>
            <a:off x="2531269" y="2184086"/>
            <a:ext cx="7129462" cy="1421104"/>
          </a:xfrm>
          <a:prstGeom prst="rect">
            <a:avLst/>
          </a:prstGeom>
          <a:solidFill>
            <a:schemeClr val="tx1">
              <a:alpha val="757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Thin" panose="020B0403020202020204" pitchFamily="34" charset="0"/>
                <a:ea typeface="Helvetica Neue Thin" panose="020B0403020202020204" pitchFamily="34" charset="0"/>
              </a:rPr>
              <a:t>On ne peut pas remettre la main sur la </a:t>
            </a:r>
            <a:r>
              <a:rPr lang="fr-FR" sz="2400" dirty="0" err="1">
                <a:solidFill>
                  <a:schemeClr val="bg1"/>
                </a:solidFill>
                <a:latin typeface="Helvetica Neue Thin" panose="020B0403020202020204" pitchFamily="34" charset="0"/>
                <a:ea typeface="Helvetica Neue Thin" panose="020B0403020202020204" pitchFamily="34" charset="0"/>
              </a:rPr>
              <a:t>TimeZone</a:t>
            </a:r>
            <a:r>
              <a:rPr lang="fr-FR" sz="2400" dirty="0">
                <a:solidFill>
                  <a:schemeClr val="bg1"/>
                </a:solidFill>
                <a:latin typeface="Helvetica Neue Thin" panose="020B0403020202020204" pitchFamily="34" charset="0"/>
                <a:ea typeface="Helvetica Neue Thin" panose="020B0403020202020204" pitchFamily="34" charset="0"/>
              </a:rPr>
              <a:t> à partir d’un </a:t>
            </a:r>
            <a:r>
              <a:rPr lang="fr-FR" sz="2400" dirty="0" err="1">
                <a:solidFill>
                  <a:schemeClr val="bg1"/>
                </a:solidFill>
                <a:latin typeface="Helvetica Neue Thin" panose="020B0403020202020204" pitchFamily="34" charset="0"/>
                <a:ea typeface="Helvetica Neue Thin" panose="020B0403020202020204" pitchFamily="34" charset="0"/>
              </a:rPr>
              <a:t>DateTimeOffset</a:t>
            </a:r>
            <a:r>
              <a:rPr lang="fr-FR" sz="2400" dirty="0">
                <a:solidFill>
                  <a:schemeClr val="bg1"/>
                </a:solidFill>
                <a:latin typeface="Helvetica Neue Thin" panose="020B0403020202020204" pitchFamily="34" charset="0"/>
                <a:ea typeface="Helvetica Neue Thin" panose="020B0403020202020204" pitchFamily="34" charset="0"/>
              </a:rPr>
              <a:t>  </a:t>
            </a:r>
            <a:r>
              <a:rPr lang="fr-FR" sz="4000" dirty="0">
                <a:solidFill>
                  <a:schemeClr val="bg1"/>
                </a:solidFill>
                <a:latin typeface="Helvetica Neue Thin" panose="020B0403020202020204" pitchFamily="34" charset="0"/>
                <a:ea typeface="Helvetica Neue Thin" panose="020B0403020202020204" pitchFamily="34" charset="0"/>
              </a:rPr>
              <a:t>😭</a:t>
            </a:r>
            <a:endParaRPr lang="fr-FR" sz="2400" dirty="0">
              <a:solidFill>
                <a:schemeClr val="bg1"/>
              </a:solidFill>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24656323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166418"/>
            <a:ext cx="5146039" cy="4006427"/>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Il va vous falloir aussi bien souvent stocker les Time Zones associées à vos concepts métiers et à vos Instants.</a:t>
            </a:r>
          </a:p>
        </p:txBody>
      </p:sp>
    </p:spTree>
    <p:extLst>
      <p:ext uri="{BB962C8B-B14F-4D97-AF65-F5344CB8AC3E}">
        <p14:creationId xmlns:p14="http://schemas.microsoft.com/office/powerpoint/2010/main" val="2235399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812201"/>
            <a:ext cx="5146039" cy="5360644"/>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#4</a:t>
            </a:r>
          </a:p>
          <a:p>
            <a:pPr lvl="0" algn="l"/>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A part pour des entretiens d’embauche, ne réinventez pas la roue et préférez utiliser la librairie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Noda</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Time.</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b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b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Notamment pour ses </a:t>
            </a:r>
            <a:r>
              <a:rPr lang="fr-FR" sz="24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ZonedDateTime</a:t>
            </a:r>
            <a:endParaRPr lang="fr-FR"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age 2">
            <a:extLst>
              <a:ext uri="{FF2B5EF4-FFF2-40B4-BE49-F238E27FC236}">
                <a16:creationId xmlns:a16="http://schemas.microsoft.com/office/drawing/2014/main" id="{E7FFBF4B-2C58-7B26-3445-9836FB7A03BA}"/>
              </a:ext>
            </a:extLst>
          </p:cNvPr>
          <p:cNvPicPr>
            <a:picLocks noChangeAspect="1"/>
          </p:cNvPicPr>
          <p:nvPr/>
        </p:nvPicPr>
        <p:blipFill>
          <a:blip r:embed="rId4"/>
          <a:stretch>
            <a:fillRect/>
          </a:stretch>
        </p:blipFill>
        <p:spPr>
          <a:xfrm>
            <a:off x="1810658" y="4044133"/>
            <a:ext cx="2565400" cy="852774"/>
          </a:xfrm>
          <a:prstGeom prst="rect">
            <a:avLst/>
          </a:prstGeom>
        </p:spPr>
      </p:pic>
    </p:spTree>
    <p:extLst>
      <p:ext uri="{BB962C8B-B14F-4D97-AF65-F5344CB8AC3E}">
        <p14:creationId xmlns:p14="http://schemas.microsoft.com/office/powerpoint/2010/main" val="41670209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ell On Earth : Mobb Deep : Free Download, Borrow, and Streaming : Internet  Archive">
            <a:extLst>
              <a:ext uri="{FF2B5EF4-FFF2-40B4-BE49-F238E27FC236}">
                <a16:creationId xmlns:a16="http://schemas.microsoft.com/office/drawing/2014/main" id="{A38DD3F8-E74C-458A-7232-09D9A720B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967" y="321424"/>
            <a:ext cx="6106065" cy="610606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1FAFAECA-1AAB-F942-4BCE-B093DFAF24AA}"/>
              </a:ext>
            </a:extLst>
          </p:cNvPr>
          <p:cNvPicPr>
            <a:picLocks noChangeAspect="1"/>
          </p:cNvPicPr>
          <p:nvPr/>
        </p:nvPicPr>
        <p:blipFill>
          <a:blip r:embed="rId4"/>
          <a:stretch>
            <a:fillRect/>
          </a:stretch>
        </p:blipFill>
        <p:spPr>
          <a:xfrm>
            <a:off x="3831430" y="2926630"/>
            <a:ext cx="4529139" cy="1769195"/>
          </a:xfrm>
          <a:prstGeom prst="rect">
            <a:avLst/>
          </a:prstGeom>
        </p:spPr>
      </p:pic>
    </p:spTree>
    <p:extLst>
      <p:ext uri="{BB962C8B-B14F-4D97-AF65-F5344CB8AC3E}">
        <p14:creationId xmlns:p14="http://schemas.microsoft.com/office/powerpoint/2010/main" val="1187441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E9CE67-D0A8-AF07-1F67-DD63E7A6586D}"/>
              </a:ext>
            </a:extLst>
          </p:cNvPr>
          <p:cNvPicPr>
            <a:picLocks noChangeAspect="1"/>
          </p:cNvPicPr>
          <p:nvPr/>
        </p:nvPicPr>
        <p:blipFill>
          <a:blip r:embed="rId3"/>
          <a:stretch>
            <a:fillRect/>
          </a:stretch>
        </p:blipFill>
        <p:spPr>
          <a:xfrm>
            <a:off x="0" y="-1"/>
            <a:ext cx="16129641" cy="8158163"/>
          </a:xfrm>
          <a:prstGeom prst="rect">
            <a:avLst/>
          </a:prstGeom>
        </p:spPr>
      </p:pic>
      <p:sp>
        <p:nvSpPr>
          <p:cNvPr id="3" name="Rectangle 2">
            <a:extLst>
              <a:ext uri="{FF2B5EF4-FFF2-40B4-BE49-F238E27FC236}">
                <a16:creationId xmlns:a16="http://schemas.microsoft.com/office/drawing/2014/main" id="{DEFC4432-0B86-F993-761A-4776FFBBA8DD}"/>
              </a:ext>
            </a:extLst>
          </p:cNvPr>
          <p:cNvSpPr/>
          <p:nvPr/>
        </p:nvSpPr>
        <p:spPr>
          <a:xfrm>
            <a:off x="4143375" y="4079080"/>
            <a:ext cx="5129213" cy="492920"/>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186185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exte, logiciel, Logiciel multimédia, capture d’écran&#10;&#10;Description générée automatiquement">
            <a:extLst>
              <a:ext uri="{FF2B5EF4-FFF2-40B4-BE49-F238E27FC236}">
                <a16:creationId xmlns:a16="http://schemas.microsoft.com/office/drawing/2014/main" id="{2F05ED00-5784-4AE2-2B90-63A053F265D9}"/>
              </a:ext>
            </a:extLst>
          </p:cNvPr>
          <p:cNvPicPr>
            <a:picLocks noChangeAspect="1"/>
          </p:cNvPicPr>
          <p:nvPr/>
        </p:nvPicPr>
        <p:blipFill rotWithShape="1">
          <a:blip r:embed="rId3">
            <a:extLst>
              <a:ext uri="{28A0092B-C50C-407E-A947-70E740481C1C}">
                <a14:useLocalDpi xmlns:a14="http://schemas.microsoft.com/office/drawing/2010/main" val="0"/>
              </a:ext>
            </a:extLst>
          </a:blip>
          <a:srcRect r="18226"/>
          <a:stretch/>
        </p:blipFill>
        <p:spPr>
          <a:xfrm>
            <a:off x="0" y="0"/>
            <a:ext cx="12192000" cy="7540978"/>
          </a:xfrm>
          <a:prstGeom prst="rect">
            <a:avLst/>
          </a:prstGeom>
        </p:spPr>
      </p:pic>
      <p:sp>
        <p:nvSpPr>
          <p:cNvPr id="3" name="Rectangle 2">
            <a:extLst>
              <a:ext uri="{FF2B5EF4-FFF2-40B4-BE49-F238E27FC236}">
                <a16:creationId xmlns:a16="http://schemas.microsoft.com/office/drawing/2014/main" id="{DEFC4432-0B86-F993-761A-4776FFBBA8DD}"/>
              </a:ext>
            </a:extLst>
          </p:cNvPr>
          <p:cNvSpPr/>
          <p:nvPr/>
        </p:nvSpPr>
        <p:spPr>
          <a:xfrm>
            <a:off x="3700463" y="2614612"/>
            <a:ext cx="7515225" cy="700087"/>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B8BB1EBE-47AB-41E0-1619-BDF230C72709}"/>
              </a:ext>
            </a:extLst>
          </p:cNvPr>
          <p:cNvGrpSpPr/>
          <p:nvPr/>
        </p:nvGrpSpPr>
        <p:grpSpPr>
          <a:xfrm>
            <a:off x="6267837" y="1551486"/>
            <a:ext cx="5362189" cy="995894"/>
            <a:chOff x="6267837" y="1551486"/>
            <a:chExt cx="5362189" cy="995894"/>
          </a:xfrm>
        </p:grpSpPr>
        <p:sp>
          <p:nvSpPr>
            <p:cNvPr id="10" name="ZoneTexte 9">
              <a:extLst>
                <a:ext uri="{FF2B5EF4-FFF2-40B4-BE49-F238E27FC236}">
                  <a16:creationId xmlns:a16="http://schemas.microsoft.com/office/drawing/2014/main" id="{AB0AE784-4BFA-2D0C-E430-7C903AA60E77}"/>
                </a:ext>
              </a:extLst>
            </p:cNvPr>
            <p:cNvSpPr txBox="1"/>
            <p:nvPr/>
          </p:nvSpPr>
          <p:spPr>
            <a:xfrm>
              <a:off x="7710876" y="1551486"/>
              <a:ext cx="3919150" cy="9286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1600" dirty="0">
                  <a:solidFill>
                    <a:schemeClr val="bg1"/>
                  </a:solidFill>
                  <a:latin typeface="Helvetica Neue Light" panose="02000403000000020004" pitchFamily="2" charset="0"/>
                  <a:ea typeface="Helvetica Neue Light" panose="02000403000000020004" pitchFamily="2" charset="0"/>
                </a:rPr>
                <a:t>Essayez de faire de l’arithmétique de date et de durée avec ça 😂 </a:t>
              </a:r>
            </a:p>
          </p:txBody>
        </p:sp>
        <p:cxnSp>
          <p:nvCxnSpPr>
            <p:cNvPr id="12" name="Connecteur droit avec flèche 11">
              <a:extLst>
                <a:ext uri="{FF2B5EF4-FFF2-40B4-BE49-F238E27FC236}">
                  <a16:creationId xmlns:a16="http://schemas.microsoft.com/office/drawing/2014/main" id="{0E9656E4-B308-AEA6-665C-104F5751DE4C}"/>
                </a:ext>
              </a:extLst>
            </p:cNvPr>
            <p:cNvCxnSpPr/>
            <p:nvPr/>
          </p:nvCxnSpPr>
          <p:spPr>
            <a:xfrm flipH="1">
              <a:off x="6267837" y="1933018"/>
              <a:ext cx="1443038" cy="614362"/>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533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366200"/>
            <a:ext cx="5146039" cy="4806646"/>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#5</a:t>
            </a: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N’utilisez pas de </a:t>
            </a:r>
            <a:r>
              <a:rPr lang="fr-FR" sz="20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stuct</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20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DateTime</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dans votre code. Plus jamais !</a:t>
            </a:r>
          </a:p>
          <a:p>
            <a:pPr lvl="0" algn="l"/>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Même avec .Kind à UTC (ce n’est pas parce qu’on peut le  faire, qu’on doit le faire).</a:t>
            </a:r>
          </a:p>
          <a:p>
            <a:pPr lvl="0" algn="l"/>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En fonction de vos besoins, préférez les alternatives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ZonedDateTime</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AnnualDate</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a:t>
            </a:r>
            <a:r>
              <a:rPr lang="fr-FR" sz="2000"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noda</a:t>
            </a:r>
            <a:r>
              <a:rPr lang="fr-FR" sz="2000"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mais aussi </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DateOnly</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TimeOnly</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(.NET)</a:t>
            </a:r>
          </a:p>
        </p:txBody>
      </p:sp>
    </p:spTree>
    <p:extLst>
      <p:ext uri="{BB962C8B-B14F-4D97-AF65-F5344CB8AC3E}">
        <p14:creationId xmlns:p14="http://schemas.microsoft.com/office/powerpoint/2010/main" val="48866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ater World Massive Wave :: Interstellar movie | Interstellar movie, Movie  wallpapers, Interstellar">
            <a:extLst>
              <a:ext uri="{FF2B5EF4-FFF2-40B4-BE49-F238E27FC236}">
                <a16:creationId xmlns:a16="http://schemas.microsoft.com/office/drawing/2014/main" id="{6E213C37-F2C2-68EA-5711-59B9FFE8B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0"/>
            <a:ext cx="400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E96FD5-B0E8-3697-B123-6624F047B2EA}"/>
              </a:ext>
            </a:extLst>
          </p:cNvPr>
          <p:cNvSpPr txBox="1"/>
          <p:nvPr/>
        </p:nvSpPr>
        <p:spPr>
          <a:xfrm>
            <a:off x="8208168" y="6077634"/>
            <a:ext cx="2807494" cy="369332"/>
          </a:xfrm>
          <a:prstGeom prst="rect">
            <a:avLst/>
          </a:prstGeom>
          <a:noFill/>
        </p:spPr>
        <p:txBody>
          <a:bodyPr wrap="square">
            <a:spAutoFit/>
          </a:bodyPr>
          <a:lstStyle/>
          <a:p>
            <a:pPr algn="ctr"/>
            <a:r>
              <a:rPr lang="fr-FR" b="1" dirty="0" err="1">
                <a:solidFill>
                  <a:schemeClr val="bg1"/>
                </a:solidFill>
                <a:latin typeface="HELVETICA NEUE LIGHT" panose="02000403000000020004" pitchFamily="2" charset="0"/>
                <a:ea typeface="HELVETICA NEUE LIGHT" panose="02000403000000020004" pitchFamily="2" charset="0"/>
              </a:rPr>
              <a:t>Interstellar</a:t>
            </a:r>
            <a:r>
              <a:rPr lang="fr-FR" b="1" dirty="0">
                <a:solidFill>
                  <a:schemeClr val="bg1"/>
                </a:solidFill>
                <a:latin typeface="HELVETICA NEUE LIGHT" panose="02000403000000020004" pitchFamily="2" charset="0"/>
                <a:ea typeface="HELVETICA NEUE LIGHT" panose="02000403000000020004" pitchFamily="2" charset="0"/>
              </a:rPr>
              <a:t> à la plage</a:t>
            </a:r>
          </a:p>
        </p:txBody>
      </p:sp>
    </p:spTree>
    <p:extLst>
      <p:ext uri="{BB962C8B-B14F-4D97-AF65-F5344CB8AC3E}">
        <p14:creationId xmlns:p14="http://schemas.microsoft.com/office/powerpoint/2010/main" val="11445473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pic>
        <p:nvPicPr>
          <p:cNvPr id="5" name="Image 4" descr="Une image contenant texte, Page web, logiciel, Site web&#10;&#10;Description générée automatiquement">
            <a:extLst>
              <a:ext uri="{FF2B5EF4-FFF2-40B4-BE49-F238E27FC236}">
                <a16:creationId xmlns:a16="http://schemas.microsoft.com/office/drawing/2014/main" id="{462A6C53-F00D-04FB-11F1-17907404D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723"/>
            <a:ext cx="12192000" cy="6166555"/>
          </a:xfrm>
          <a:prstGeom prst="rect">
            <a:avLst/>
          </a:prstGeom>
        </p:spPr>
      </p:pic>
    </p:spTree>
    <p:extLst>
      <p:ext uri="{BB962C8B-B14F-4D97-AF65-F5344CB8AC3E}">
        <p14:creationId xmlns:p14="http://schemas.microsoft.com/office/powerpoint/2010/main" val="3616534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pic>
        <p:nvPicPr>
          <p:cNvPr id="5" name="Image 4" descr="Une image contenant texte, Page web, logiciel, Site web&#10;&#10;Description générée automatiquement">
            <a:extLst>
              <a:ext uri="{FF2B5EF4-FFF2-40B4-BE49-F238E27FC236}">
                <a16:creationId xmlns:a16="http://schemas.microsoft.com/office/drawing/2014/main" id="{462A6C53-F00D-04FB-11F1-17907404D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723"/>
            <a:ext cx="12192000" cy="6166555"/>
          </a:xfrm>
          <a:prstGeom prst="rect">
            <a:avLst/>
          </a:prstGeom>
        </p:spPr>
      </p:pic>
      <p:sp>
        <p:nvSpPr>
          <p:cNvPr id="15" name="ZoneTexte 14">
            <a:extLst>
              <a:ext uri="{FF2B5EF4-FFF2-40B4-BE49-F238E27FC236}">
                <a16:creationId xmlns:a16="http://schemas.microsoft.com/office/drawing/2014/main" id="{E800D70B-E478-FEF4-2A6C-28BFA0442B25}"/>
              </a:ext>
            </a:extLst>
          </p:cNvPr>
          <p:cNvSpPr txBox="1"/>
          <p:nvPr/>
        </p:nvSpPr>
        <p:spPr>
          <a:xfrm>
            <a:off x="8664627" y="1067107"/>
            <a:ext cx="2917773" cy="1544214"/>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Light" panose="02000403000000020004" pitchFamily="2" charset="0"/>
                <a:ea typeface="Helvetica Neue Light" panose="02000403000000020004" pitchFamily="2" charset="0"/>
              </a:rPr>
              <a:t>A </a:t>
            </a:r>
            <a:r>
              <a:rPr lang="fr-FR" sz="2400" dirty="0" err="1">
                <a:solidFill>
                  <a:schemeClr val="bg1"/>
                </a:solidFill>
                <a:latin typeface="Helvetica Neue Light" panose="02000403000000020004" pitchFamily="2" charset="0"/>
                <a:ea typeface="Helvetica Neue Light" panose="02000403000000020004" pitchFamily="2" charset="0"/>
              </a:rPr>
              <a:t>well</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crafted</a:t>
            </a:r>
            <a:r>
              <a:rPr lang="fr-FR" sz="2400" dirty="0">
                <a:solidFill>
                  <a:schemeClr val="bg1"/>
                </a:solidFill>
                <a:latin typeface="Helvetica Neue Light" panose="02000403000000020004" pitchFamily="2" charset="0"/>
                <a:ea typeface="Helvetica Neue Light" panose="02000403000000020004" pitchFamily="2" charset="0"/>
              </a:rPr>
              <a:t> Domain-Driven </a:t>
            </a:r>
            <a:r>
              <a:rPr lang="fr-FR" sz="2400" dirty="0" err="1">
                <a:solidFill>
                  <a:schemeClr val="bg1"/>
                </a:solidFill>
                <a:latin typeface="Helvetica Neue Light" panose="02000403000000020004" pitchFamily="2" charset="0"/>
                <a:ea typeface="Helvetica Neue Light" panose="02000403000000020004" pitchFamily="2" charset="0"/>
              </a:rPr>
              <a:t>library</a:t>
            </a:r>
            <a:r>
              <a:rPr lang="fr-FR" sz="2400" dirty="0">
                <a:solidFill>
                  <a:schemeClr val="bg1"/>
                </a:solidFill>
                <a:latin typeface="Helvetica Neue Light" panose="02000403000000020004" pitchFamily="2" charset="0"/>
                <a:ea typeface="Helvetica Neue Light" panose="02000403000000020004" pitchFamily="2" charset="0"/>
              </a:rPr>
              <a:t> ❤️</a:t>
            </a:r>
          </a:p>
        </p:txBody>
      </p:sp>
      <p:sp>
        <p:nvSpPr>
          <p:cNvPr id="16" name="ZoneTexte 15">
            <a:extLst>
              <a:ext uri="{FF2B5EF4-FFF2-40B4-BE49-F238E27FC236}">
                <a16:creationId xmlns:a16="http://schemas.microsoft.com/office/drawing/2014/main" id="{FD4EE880-93EC-22C7-A46A-0142258CEE30}"/>
              </a:ext>
            </a:extLst>
          </p:cNvPr>
          <p:cNvSpPr txBox="1"/>
          <p:nvPr/>
        </p:nvSpPr>
        <p:spPr>
          <a:xfrm>
            <a:off x="243913" y="2028216"/>
            <a:ext cx="4760449" cy="2282878"/>
          </a:xfrm>
          <a:prstGeom prst="rect">
            <a:avLst/>
          </a:prstGeom>
          <a:solidFill>
            <a:schemeClr val="tx1">
              <a:alpha val="889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Light" panose="02000403000000020004" pitchFamily="2" charset="0"/>
                <a:ea typeface="Helvetica Neue Light" panose="02000403000000020004" pitchFamily="2" charset="0"/>
              </a:rPr>
              <a:t>Nous forcer à réfléchir sur la nature des </a:t>
            </a:r>
            <a:r>
              <a:rPr lang="fr-FR" sz="2400" dirty="0" err="1">
                <a:solidFill>
                  <a:schemeClr val="bg1"/>
                </a:solidFill>
                <a:latin typeface="Helvetica Neue Light" panose="02000403000000020004" pitchFamily="2" charset="0"/>
                <a:ea typeface="Helvetica Neue Light" panose="02000403000000020004" pitchFamily="2" charset="0"/>
              </a:rPr>
              <a:t>élements</a:t>
            </a:r>
            <a:r>
              <a:rPr lang="fr-FR" sz="2400" dirty="0">
                <a:solidFill>
                  <a:schemeClr val="bg1"/>
                </a:solidFill>
                <a:latin typeface="Helvetica Neue Light" panose="02000403000000020004" pitchFamily="2" charset="0"/>
                <a:ea typeface="Helvetica Neue Light" panose="02000403000000020004" pitchFamily="2" charset="0"/>
              </a:rPr>
              <a:t> de temps qu’on manipule</a:t>
            </a:r>
          </a:p>
          <a:p>
            <a:pPr algn="l"/>
            <a:endParaRPr lang="fr-FR" sz="2400" dirty="0">
              <a:solidFill>
                <a:schemeClr val="bg1"/>
              </a:solidFill>
              <a:latin typeface="Helvetica Neue Light" panose="02000403000000020004" pitchFamily="2" charset="0"/>
              <a:ea typeface="Helvetica Neue Light" panose="02000403000000020004" pitchFamily="2" charset="0"/>
            </a:endParaRPr>
          </a:p>
          <a:p>
            <a:pPr algn="l"/>
            <a:r>
              <a:rPr lang="fr-FR" sz="2400" dirty="0">
                <a:solidFill>
                  <a:schemeClr val="bg1"/>
                </a:solidFill>
                <a:latin typeface="Helvetica Neue Light" panose="02000403000000020004" pitchFamily="2" charset="0"/>
                <a:ea typeface="Helvetica Neue Light" panose="02000403000000020004" pitchFamily="2" charset="0"/>
              </a:rPr>
              <a:t>Rien ne doit être implicite.</a:t>
            </a:r>
          </a:p>
        </p:txBody>
      </p:sp>
      <p:sp>
        <p:nvSpPr>
          <p:cNvPr id="18" name="ZoneTexte 17">
            <a:extLst>
              <a:ext uri="{FF2B5EF4-FFF2-40B4-BE49-F238E27FC236}">
                <a16:creationId xmlns:a16="http://schemas.microsoft.com/office/drawing/2014/main" id="{BC69C1BA-C9D9-8428-E490-41627405B158}"/>
              </a:ext>
            </a:extLst>
          </p:cNvPr>
          <p:cNvSpPr txBox="1"/>
          <p:nvPr/>
        </p:nvSpPr>
        <p:spPr>
          <a:xfrm>
            <a:off x="730410" y="5161143"/>
            <a:ext cx="7172324" cy="1174883"/>
          </a:xfrm>
          <a:prstGeom prst="rect">
            <a:avLst/>
          </a:prstGeom>
          <a:solidFill>
            <a:schemeClr val="tx1">
              <a:alpha val="889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a:solidFill>
                  <a:schemeClr val="bg1"/>
                </a:solidFill>
                <a:latin typeface="Helvetica Neue Light" panose="02000403000000020004" pitchFamily="2" charset="0"/>
                <a:ea typeface="Helvetica Neue Light" panose="02000403000000020004" pitchFamily="2" charset="0"/>
              </a:rPr>
              <a:t>« Pit of </a:t>
            </a:r>
            <a:r>
              <a:rPr lang="fr-FR" sz="2400" dirty="0" err="1">
                <a:solidFill>
                  <a:schemeClr val="bg1"/>
                </a:solidFill>
                <a:latin typeface="Helvetica Neue Light" panose="02000403000000020004" pitchFamily="2" charset="0"/>
                <a:ea typeface="Helvetica Neue Light" panose="02000403000000020004" pitchFamily="2" charset="0"/>
              </a:rPr>
              <a:t>success</a:t>
            </a:r>
            <a:r>
              <a:rPr lang="fr-FR" sz="2400" dirty="0">
                <a:solidFill>
                  <a:schemeClr val="bg1"/>
                </a:solidFill>
                <a:latin typeface="Helvetica Neue Light" panose="02000403000000020004" pitchFamily="2" charset="0"/>
                <a:ea typeface="Helvetica Neue Light" panose="02000403000000020004" pitchFamily="2" charset="0"/>
              </a:rPr>
              <a:t> » : </a:t>
            </a:r>
            <a:r>
              <a:rPr lang="fr-FR" sz="2400" dirty="0" err="1">
                <a:solidFill>
                  <a:schemeClr val="bg1"/>
                </a:solidFill>
                <a:latin typeface="Helvetica Neue Light" panose="02000403000000020004" pitchFamily="2" charset="0"/>
                <a:ea typeface="Helvetica Neue Light" panose="02000403000000020004" pitchFamily="2" charset="0"/>
              </a:rPr>
              <a:t>we</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want</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our</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users</a:t>
            </a:r>
            <a:r>
              <a:rPr lang="fr-FR" sz="2400" dirty="0">
                <a:solidFill>
                  <a:schemeClr val="bg1"/>
                </a:solidFill>
                <a:latin typeface="Helvetica Neue Light" panose="02000403000000020004" pitchFamily="2" charset="0"/>
                <a:ea typeface="Helvetica Neue Light" panose="02000403000000020004" pitchFamily="2" charset="0"/>
              </a:rPr>
              <a:t> to </a:t>
            </a:r>
            <a:r>
              <a:rPr lang="fr-FR" sz="2400" dirty="0" err="1">
                <a:solidFill>
                  <a:schemeClr val="bg1"/>
                </a:solidFill>
                <a:latin typeface="Helvetica Neue Light" panose="02000403000000020004" pitchFamily="2" charset="0"/>
                <a:ea typeface="Helvetica Neue Light" panose="02000403000000020004" pitchFamily="2" charset="0"/>
              </a:rPr>
              <a:t>simply</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fall</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into</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winning</a:t>
            </a:r>
            <a:r>
              <a:rPr lang="fr-FR" sz="2400" dirty="0">
                <a:solidFill>
                  <a:schemeClr val="bg1"/>
                </a:solidFill>
                <a:latin typeface="Helvetica Neue Light" panose="02000403000000020004" pitchFamily="2" charset="0"/>
                <a:ea typeface="Helvetica Neue Light" panose="02000403000000020004" pitchFamily="2" charset="0"/>
              </a:rPr>
              <a:t> practices by </a:t>
            </a:r>
            <a:r>
              <a:rPr lang="fr-FR" sz="2400" dirty="0" err="1">
                <a:solidFill>
                  <a:schemeClr val="bg1"/>
                </a:solidFill>
                <a:latin typeface="Helvetica Neue Light" panose="02000403000000020004" pitchFamily="2" charset="0"/>
                <a:ea typeface="Helvetica Neue Light" panose="02000403000000020004" pitchFamily="2" charset="0"/>
              </a:rPr>
              <a:t>using</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our</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library</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68362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‘instant’</a:t>
            </a:r>
            <a:r>
              <a:rPr lang="fr-FR" sz="2800" b="1" cap="all" dirty="0">
                <a:solidFill>
                  <a:srgbClr val="FAFCD7"/>
                </a:solidFill>
                <a:latin typeface="Alte Haas Grotesk"/>
              </a:rPr>
              <a:t> et sa </a:t>
            </a:r>
            <a:r>
              <a:rPr lang="fr-FR" sz="2800" b="1" cap="all" dirty="0" err="1">
                <a:solidFill>
                  <a:srgbClr val="FAFCD7"/>
                </a:solidFill>
                <a:latin typeface="Alte Haas Grotesk"/>
              </a:rPr>
              <a:t>timezone</a:t>
            </a:r>
            <a:r>
              <a:rPr lang="fr-FR" sz="2800" b="1" cap="all" dirty="0">
                <a:solidFill>
                  <a:srgbClr val="FAFCD7"/>
                </a:solidFill>
                <a:latin typeface="Alte Haas Grotesk"/>
              </a:rPr>
              <a:t> svp !</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ZonedDateTime</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2" name="Image 1">
            <a:extLst>
              <a:ext uri="{FF2B5EF4-FFF2-40B4-BE49-F238E27FC236}">
                <a16:creationId xmlns:a16="http://schemas.microsoft.com/office/drawing/2014/main" id="{1CCE1C28-553E-3DFD-AC85-7FE38BBEE13B}"/>
              </a:ext>
            </a:extLst>
          </p:cNvPr>
          <p:cNvPicPr>
            <a:picLocks noChangeAspect="1"/>
          </p:cNvPicPr>
          <p:nvPr/>
        </p:nvPicPr>
        <p:blipFill>
          <a:blip r:embed="rId3"/>
          <a:stretch>
            <a:fillRect/>
          </a:stretch>
        </p:blipFill>
        <p:spPr>
          <a:xfrm>
            <a:off x="9725933" y="1207346"/>
            <a:ext cx="1746930" cy="580703"/>
          </a:xfrm>
          <a:prstGeom prst="rect">
            <a:avLst/>
          </a:prstGeom>
        </p:spPr>
      </p:pic>
      <p:sp>
        <p:nvSpPr>
          <p:cNvPr id="3" name="ZoneTexte 2">
            <a:extLst>
              <a:ext uri="{FF2B5EF4-FFF2-40B4-BE49-F238E27FC236}">
                <a16:creationId xmlns:a16="http://schemas.microsoft.com/office/drawing/2014/main" id="{E6CF0102-0001-DF76-CD14-0EA1146C08FA}"/>
              </a:ext>
            </a:extLst>
          </p:cNvPr>
          <p:cNvSpPr txBox="1"/>
          <p:nvPr/>
        </p:nvSpPr>
        <p:spPr>
          <a:xfrm>
            <a:off x="1100138" y="2004889"/>
            <a:ext cx="10615612" cy="2005879"/>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DateTimeOffset</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 </a:t>
            </a: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TimeZone</a:t>
            </a: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algn="r">
              <a:spcAft>
                <a:spcPts val="1800"/>
              </a:spcAft>
            </a:pP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Make</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the </a:t>
            </a: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implicit</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explicit!</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=&gt; Ton choix par défaut si tu ne sais pas</a:t>
            </a:r>
          </a:p>
        </p:txBody>
      </p:sp>
    </p:spTree>
    <p:extLst>
      <p:ext uri="{BB962C8B-B14F-4D97-AF65-F5344CB8AC3E}">
        <p14:creationId xmlns:p14="http://schemas.microsoft.com/office/powerpoint/2010/main" val="35084975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date précise</a:t>
            </a:r>
            <a:r>
              <a:rPr lang="fr-FR" sz="2800" b="1" cap="all" dirty="0">
                <a:solidFill>
                  <a:srgbClr val="FAFCD7"/>
                </a:solidFill>
                <a:latin typeface="Alte Haas Grotesk"/>
              </a:rPr>
              <a:t> mais sans heure</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DateOnly</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10621609" y="1166134"/>
            <a:ext cx="873831" cy="621916"/>
          </a:xfrm>
          <a:prstGeom prst="rect">
            <a:avLst/>
          </a:prstGeom>
        </p:spPr>
      </p:pic>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2005879"/>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Jours fériés</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Pas impactée par les fuseaux horaires</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Si champs ‘date’ dans SQL Server</a:t>
            </a:r>
          </a:p>
        </p:txBody>
      </p:sp>
    </p:spTree>
    <p:extLst>
      <p:ext uri="{BB962C8B-B14F-4D97-AF65-F5344CB8AC3E}">
        <p14:creationId xmlns:p14="http://schemas.microsoft.com/office/powerpoint/2010/main" val="503876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jour </a:t>
            </a:r>
            <a:r>
              <a:rPr lang="fr-FR" sz="2800" b="1" cap="all" dirty="0">
                <a:solidFill>
                  <a:srgbClr val="FAFCD7"/>
                </a:solidFill>
                <a:latin typeface="Alte Haas Grotesk"/>
              </a:rPr>
              <a:t>un mois</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AnnualDate</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80555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Pratique pour les Anniversaires</a:t>
            </a:r>
          </a:p>
        </p:txBody>
      </p:sp>
      <p:pic>
        <p:nvPicPr>
          <p:cNvPr id="2" name="Image 1">
            <a:extLst>
              <a:ext uri="{FF2B5EF4-FFF2-40B4-BE49-F238E27FC236}">
                <a16:creationId xmlns:a16="http://schemas.microsoft.com/office/drawing/2014/main" id="{38FB34D8-2A4A-A0D7-920B-E9A792A9E2FD}"/>
              </a:ext>
            </a:extLst>
          </p:cNvPr>
          <p:cNvPicPr>
            <a:picLocks noChangeAspect="1"/>
          </p:cNvPicPr>
          <p:nvPr/>
        </p:nvPicPr>
        <p:blipFill>
          <a:blip r:embed="rId3"/>
          <a:stretch>
            <a:fillRect/>
          </a:stretch>
        </p:blipFill>
        <p:spPr>
          <a:xfrm>
            <a:off x="9725933" y="1207346"/>
            <a:ext cx="1746930" cy="580703"/>
          </a:xfrm>
          <a:prstGeom prst="rect">
            <a:avLst/>
          </a:prstGeom>
        </p:spPr>
      </p:pic>
    </p:spTree>
    <p:extLst>
      <p:ext uri="{BB962C8B-B14F-4D97-AF65-F5344CB8AC3E}">
        <p14:creationId xmlns:p14="http://schemas.microsoft.com/office/powerpoint/2010/main" val="3926460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1216954"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heure précise</a:t>
            </a:r>
            <a:r>
              <a:rPr lang="fr-FR" sz="2800" b="1" cap="all" dirty="0">
                <a:solidFill>
                  <a:srgbClr val="FAFCD7"/>
                </a:solidFill>
                <a:latin typeface="Alte Haas Grotesk"/>
              </a:rPr>
              <a:t> mais sans date ni fuseau horaire</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TimeOnly</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10621609" y="1166134"/>
            <a:ext cx="873831" cy="621916"/>
          </a:xfrm>
          <a:prstGeom prst="rect">
            <a:avLst/>
          </a:prstGeom>
        </p:spPr>
      </p:pic>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1775047"/>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Alarme quotidienne </a:t>
            </a:r>
            <a:b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b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(résiste au voyage)</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Heure et minute qui expriment un moment en local</a:t>
            </a:r>
          </a:p>
        </p:txBody>
      </p:sp>
    </p:spTree>
    <p:extLst>
      <p:ext uri="{BB962C8B-B14F-4D97-AF65-F5344CB8AC3E}">
        <p14:creationId xmlns:p14="http://schemas.microsoft.com/office/powerpoint/2010/main" val="72548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e 15">
            <a:extLst>
              <a:ext uri="{FF2B5EF4-FFF2-40B4-BE49-F238E27FC236}">
                <a16:creationId xmlns:a16="http://schemas.microsoft.com/office/drawing/2014/main" id="{B6E7CACA-423B-9797-CC28-7D5EE835B5EB}"/>
              </a:ext>
            </a:extLst>
          </p:cNvPr>
          <p:cNvGrpSpPr/>
          <p:nvPr/>
        </p:nvGrpSpPr>
        <p:grpSpPr>
          <a:xfrm>
            <a:off x="350609" y="1253204"/>
            <a:ext cx="5881687" cy="4637349"/>
            <a:chOff x="214313" y="1114251"/>
            <a:chExt cx="5881687" cy="4637349"/>
          </a:xfrm>
        </p:grpSpPr>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2718241" y="1114251"/>
              <a:ext cx="873831" cy="621916"/>
            </a:xfrm>
            <a:prstGeom prst="rect">
              <a:avLst/>
            </a:prstGeom>
          </p:spPr>
        </p:pic>
        <p:grpSp>
          <p:nvGrpSpPr>
            <p:cNvPr id="15" name="Groupe 14">
              <a:extLst>
                <a:ext uri="{FF2B5EF4-FFF2-40B4-BE49-F238E27FC236}">
                  <a16:creationId xmlns:a16="http://schemas.microsoft.com/office/drawing/2014/main" id="{4A5A2B74-CD0F-972B-57CA-A1B622D813C4}"/>
                </a:ext>
              </a:extLst>
            </p:cNvPr>
            <p:cNvGrpSpPr/>
            <p:nvPr/>
          </p:nvGrpSpPr>
          <p:grpSpPr>
            <a:xfrm>
              <a:off x="214313" y="2020842"/>
              <a:ext cx="5881687" cy="3730758"/>
              <a:chOff x="214313" y="2020842"/>
              <a:chExt cx="5881687" cy="3730758"/>
            </a:xfrm>
          </p:grpSpPr>
          <p:sp>
            <p:nvSpPr>
              <p:cNvPr id="4" name="ZoneTexte 3">
                <a:extLst>
                  <a:ext uri="{FF2B5EF4-FFF2-40B4-BE49-F238E27FC236}">
                    <a16:creationId xmlns:a16="http://schemas.microsoft.com/office/drawing/2014/main" id="{CF9922B1-7398-1211-6A7D-8FB41F1CBDD1}"/>
                  </a:ext>
                </a:extLst>
              </p:cNvPr>
              <p:cNvSpPr txBox="1"/>
              <p:nvPr/>
            </p:nvSpPr>
            <p:spPr>
              <a:xfrm>
                <a:off x="1090613" y="2982732"/>
                <a:ext cx="41290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TimeOnly</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8" name="ZoneTexte 7">
                <a:extLst>
                  <a:ext uri="{FF2B5EF4-FFF2-40B4-BE49-F238E27FC236}">
                    <a16:creationId xmlns:a16="http://schemas.microsoft.com/office/drawing/2014/main" id="{D27A5051-1E12-A7DC-A5A8-169BC4C62700}"/>
                  </a:ext>
                </a:extLst>
              </p:cNvPr>
              <p:cNvSpPr txBox="1"/>
              <p:nvPr/>
            </p:nvSpPr>
            <p:spPr>
              <a:xfrm>
                <a:off x="1254919" y="2020842"/>
                <a:ext cx="3800475" cy="1297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DateOnly</a:t>
                </a:r>
                <a:endParaRPr lang="fr-FR" sz="4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3" name="ZoneTexte 12">
                <a:extLst>
                  <a:ext uri="{FF2B5EF4-FFF2-40B4-BE49-F238E27FC236}">
                    <a16:creationId xmlns:a16="http://schemas.microsoft.com/office/drawing/2014/main" id="{F75A63D6-1669-EDA6-A9DE-466F4E018A4D}"/>
                  </a:ext>
                </a:extLst>
              </p:cNvPr>
              <p:cNvSpPr txBox="1"/>
              <p:nvPr/>
            </p:nvSpPr>
            <p:spPr>
              <a:xfrm>
                <a:off x="214313" y="3884145"/>
                <a:ext cx="58816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4" name="ZoneTexte 13">
                <a:extLst>
                  <a:ext uri="{FF2B5EF4-FFF2-40B4-BE49-F238E27FC236}">
                    <a16:creationId xmlns:a16="http://schemas.microsoft.com/office/drawing/2014/main" id="{724764F1-8D80-0DB1-C8A3-EF80EDE7B683}"/>
                  </a:ext>
                </a:extLst>
              </p:cNvPr>
              <p:cNvSpPr txBox="1"/>
              <p:nvPr/>
            </p:nvSpPr>
            <p:spPr>
              <a:xfrm>
                <a:off x="1090613" y="4699828"/>
                <a:ext cx="41290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tx1">
                        <a:lumMod val="50000"/>
                        <a:lumOff val="50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a:t>
                </a:r>
                <a:endParaRPr lang="fr-FR" sz="1400" b="1" dirty="0">
                  <a:solidFill>
                    <a:schemeClr val="tx1">
                      <a:lumMod val="50000"/>
                      <a:lumOff val="50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grpSp>
      </p:grpSp>
      <p:pic>
        <p:nvPicPr>
          <p:cNvPr id="2" name="Image 1">
            <a:extLst>
              <a:ext uri="{FF2B5EF4-FFF2-40B4-BE49-F238E27FC236}">
                <a16:creationId xmlns:a16="http://schemas.microsoft.com/office/drawing/2014/main" id="{514BA7CF-946D-601C-D389-453AC1419371}"/>
              </a:ext>
            </a:extLst>
          </p:cNvPr>
          <p:cNvPicPr>
            <a:picLocks noChangeAspect="1"/>
          </p:cNvPicPr>
          <p:nvPr/>
        </p:nvPicPr>
        <p:blipFill>
          <a:blip r:embed="rId4"/>
          <a:stretch>
            <a:fillRect/>
          </a:stretch>
        </p:blipFill>
        <p:spPr>
          <a:xfrm>
            <a:off x="7666262" y="1829537"/>
            <a:ext cx="1746930" cy="580703"/>
          </a:xfrm>
          <a:prstGeom prst="rect">
            <a:avLst/>
          </a:prstGeom>
        </p:spPr>
      </p:pic>
      <p:sp>
        <p:nvSpPr>
          <p:cNvPr id="6" name="ZoneTexte 5">
            <a:extLst>
              <a:ext uri="{FF2B5EF4-FFF2-40B4-BE49-F238E27FC236}">
                <a16:creationId xmlns:a16="http://schemas.microsoft.com/office/drawing/2014/main" id="{BDD832BE-8942-26BA-65E7-87C8AE53AAF5}"/>
              </a:ext>
            </a:extLst>
          </p:cNvPr>
          <p:cNvSpPr txBox="1"/>
          <p:nvPr/>
        </p:nvSpPr>
        <p:spPr>
          <a:xfrm>
            <a:off x="5786429" y="2698887"/>
            <a:ext cx="550659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ZonedDateTime</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9" name="ZoneTexte 8">
            <a:extLst>
              <a:ext uri="{FF2B5EF4-FFF2-40B4-BE49-F238E27FC236}">
                <a16:creationId xmlns:a16="http://schemas.microsoft.com/office/drawing/2014/main" id="{E49956D2-E246-E803-28A8-886EC560DA4C}"/>
              </a:ext>
            </a:extLst>
          </p:cNvPr>
          <p:cNvSpPr txBox="1"/>
          <p:nvPr/>
        </p:nvSpPr>
        <p:spPr>
          <a:xfrm>
            <a:off x="6232296" y="3497195"/>
            <a:ext cx="4614862"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AnnualDate</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cxnSp>
        <p:nvCxnSpPr>
          <p:cNvPr id="18" name="Connecteur droit 17">
            <a:extLst>
              <a:ext uri="{FF2B5EF4-FFF2-40B4-BE49-F238E27FC236}">
                <a16:creationId xmlns:a16="http://schemas.microsoft.com/office/drawing/2014/main" id="{BE9344E0-D0B0-1982-CF51-DA7F9581822D}"/>
              </a:ext>
            </a:extLst>
          </p:cNvPr>
          <p:cNvCxnSpPr/>
          <p:nvPr/>
        </p:nvCxnSpPr>
        <p:spPr>
          <a:xfrm>
            <a:off x="2085976" y="5421819"/>
            <a:ext cx="2484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necteur en angle 23">
            <a:extLst>
              <a:ext uri="{FF2B5EF4-FFF2-40B4-BE49-F238E27FC236}">
                <a16:creationId xmlns:a16="http://schemas.microsoft.com/office/drawing/2014/main" id="{DEA720D7-049D-33D3-035F-61E8B0A739AF}"/>
              </a:ext>
            </a:extLst>
          </p:cNvPr>
          <p:cNvCxnSpPr>
            <a:cxnSpLocks/>
          </p:cNvCxnSpPr>
          <p:nvPr/>
        </p:nvCxnSpPr>
        <p:spPr>
          <a:xfrm flipV="1">
            <a:off x="5197165" y="3224773"/>
            <a:ext cx="1629870" cy="1427299"/>
          </a:xfrm>
          <a:prstGeom prst="bentConnector3">
            <a:avLst/>
          </a:prstGeom>
          <a:ln w="31750">
            <a:solidFill>
              <a:schemeClr val="tx1">
                <a:lumMod val="75000"/>
                <a:lumOff val="25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6209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20769164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186267" y="333716"/>
            <a:ext cx="6976533" cy="601466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The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things</a:t>
            </a:r>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who</a:t>
            </a:r>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remains</a:t>
            </a:r>
            <a:endPar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lvl="0" algn="l"/>
            <a:br>
              <a:rPr lang="fr-FR" sz="105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br>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457200" indent="-457200" algn="l">
              <a:buFont typeface="+mj-lt"/>
              <a:buAutoNum type="arabicPeriod"/>
            </a:pP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Utilisez des instants UTC pour comparer</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ou trier des événements sur une timeline globale (pas soumis aux DST)</a:t>
            </a:r>
            <a:b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br>
            <a:endPar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marL="457200" lvl="0" indent="-457200" algn="l">
              <a:buFont typeface="+mj-lt"/>
              <a:buAutoNum type="arabicPeriod"/>
            </a:pPr>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457200" lvl="0" indent="-457200" algn="l">
              <a:buFont typeface="+mj-lt"/>
              <a:buAutoNum type="arabicPeriod"/>
            </a:pP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Discutez avec vos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PMs</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de ce qu’il faut faire</a:t>
            </a:r>
            <a:b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br>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457200" lvl="0" indent="-457200" algn="l">
              <a:buFont typeface="+mj-lt"/>
              <a:buAutoNum type="arabicPeriod"/>
            </a:pPr>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457200" indent="-457200" algn="l">
              <a:buFont typeface="+mj-lt"/>
              <a:buAutoNum type="arabicPeriod"/>
            </a:pP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Utilisez les bons types</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pour les bons usages (</a:t>
            </a: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.NET et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nodatime</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marL="457200" indent="-457200" algn="l">
              <a:buFont typeface="+mj-lt"/>
              <a:buAutoNum type="arabicPeriod"/>
            </a:pPr>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algn="l"/>
            <a:b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br>
            <a:r>
              <a:rPr lang="fr-FR" sz="5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4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0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  </a:t>
            </a:r>
            <a:r>
              <a:rPr lang="fr-FR" sz="4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000" dirty="0">
              <a:solidFill>
                <a:srgbClr val="8023A8"/>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074" name="Picture 2" descr="How Jonathan Majors' Kang in Quantumania differs from Loki's He Who Remains  | EW.com">
            <a:extLst>
              <a:ext uri="{FF2B5EF4-FFF2-40B4-BE49-F238E27FC236}">
                <a16:creationId xmlns:a16="http://schemas.microsoft.com/office/drawing/2014/main" id="{86D9F411-43B3-0841-0798-98E3B930B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06"/>
          <a:stretch/>
        </p:blipFill>
        <p:spPr bwMode="auto">
          <a:xfrm>
            <a:off x="7044266" y="-118769"/>
            <a:ext cx="5604934" cy="767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69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3074" name="Picture 2" descr="How Jonathan Majors' Kang in Quantumania differs from Loki's He Who Remains  | EW.com">
            <a:extLst>
              <a:ext uri="{FF2B5EF4-FFF2-40B4-BE49-F238E27FC236}">
                <a16:creationId xmlns:a16="http://schemas.microsoft.com/office/drawing/2014/main" id="{86D9F411-43B3-0841-0798-98E3B930B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06"/>
          <a:stretch/>
        </p:blipFill>
        <p:spPr bwMode="auto">
          <a:xfrm>
            <a:off x="7044266" y="-118769"/>
            <a:ext cx="5604934" cy="767126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034124F-48E3-5F1E-545D-6772D39ED0E4}"/>
              </a:ext>
            </a:extLst>
          </p:cNvPr>
          <p:cNvSpPr txBox="1"/>
          <p:nvPr/>
        </p:nvSpPr>
        <p:spPr>
          <a:xfrm>
            <a:off x="186267" y="333716"/>
            <a:ext cx="6976533" cy="55606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The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things</a:t>
            </a:r>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who</a:t>
            </a:r>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r>
              <a:rPr lang="fr-FR" sz="16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really</a:t>
            </a:r>
            <a:r>
              <a:rPr lang="fr-FR" sz="16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remains</a:t>
            </a:r>
            <a:endPar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lvl="0" algn="l"/>
            <a:br>
              <a:rPr lang="fr-FR" sz="105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br>
            <a:endParaRPr lang="fr-FR" sz="105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marL="457200" indent="-457200" algn="l">
              <a:buFont typeface="+mj-lt"/>
              <a:buAutoNum type="arabicPeriod"/>
            </a:pPr>
            <a:endParaRPr lang="fr-FR"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fr-FR"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mj-lt"/>
              <a:buAutoNum type="arabicPeriod"/>
            </a:pP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UTC partout</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mais ce </a:t>
            </a: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n’est pas suffisant</a:t>
            </a:r>
            <a:b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br>
            <a:endPar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mj-lt"/>
              <a:buAutoNum type="arabicPeriod"/>
            </a:pPr>
            <a:endPar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mj-lt"/>
              <a:buAutoNum type="arabicPeriod"/>
            </a:pP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Avec le Produit ou avec votre code : </a:t>
            </a: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“explicitez tous les implicites“ </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sur le temps</a:t>
            </a:r>
          </a:p>
          <a:p>
            <a:pPr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algn="l"/>
            <a:b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br>
            <a:r>
              <a:rPr lang="fr-FR" sz="6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0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400" dirty="0">
              <a:solidFill>
                <a:srgbClr val="8023A8"/>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14052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233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Annexe</a:t>
            </a:r>
          </a:p>
        </p:txBody>
      </p:sp>
      <p:sp>
        <p:nvSpPr>
          <p:cNvPr id="2" name="ZoneTexte 1">
            <a:extLst>
              <a:ext uri="{FF2B5EF4-FFF2-40B4-BE49-F238E27FC236}">
                <a16:creationId xmlns:a16="http://schemas.microsoft.com/office/drawing/2014/main" id="{BB021F3C-C58A-6084-88E4-45A38E203F33}"/>
              </a:ext>
            </a:extLst>
          </p:cNvPr>
          <p:cNvSpPr txBox="1"/>
          <p:nvPr/>
        </p:nvSpPr>
        <p:spPr>
          <a:xfrm>
            <a:off x="2619475" y="396134"/>
            <a:ext cx="6841065" cy="117488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128788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Annexe</a:t>
            </a:r>
          </a:p>
        </p:txBody>
      </p:sp>
      <p:sp>
        <p:nvSpPr>
          <p:cNvPr id="2" name="ZoneTexte 1">
            <a:extLst>
              <a:ext uri="{FF2B5EF4-FFF2-40B4-BE49-F238E27FC236}">
                <a16:creationId xmlns:a16="http://schemas.microsoft.com/office/drawing/2014/main" id="{BB021F3C-C58A-6084-88E4-45A38E203F33}"/>
              </a:ext>
            </a:extLst>
          </p:cNvPr>
          <p:cNvSpPr txBox="1"/>
          <p:nvPr/>
        </p:nvSpPr>
        <p:spPr>
          <a:xfrm>
            <a:off x="2619475" y="396134"/>
            <a:ext cx="6841065" cy="3021542"/>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22220437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Annexe</a:t>
            </a:r>
          </a:p>
        </p:txBody>
      </p:sp>
      <p:sp>
        <p:nvSpPr>
          <p:cNvPr id="2" name="ZoneTexte 1">
            <a:extLst>
              <a:ext uri="{FF2B5EF4-FFF2-40B4-BE49-F238E27FC236}">
                <a16:creationId xmlns:a16="http://schemas.microsoft.com/office/drawing/2014/main" id="{BB021F3C-C58A-6084-88E4-45A38E203F33}"/>
              </a:ext>
            </a:extLst>
          </p:cNvPr>
          <p:cNvSpPr txBox="1"/>
          <p:nvPr/>
        </p:nvSpPr>
        <p:spPr>
          <a:xfrm>
            <a:off x="2619475" y="396134"/>
            <a:ext cx="6841065" cy="449886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20229052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Annexe</a:t>
            </a:r>
          </a:p>
        </p:txBody>
      </p:sp>
      <p:sp>
        <p:nvSpPr>
          <p:cNvPr id="2" name="ZoneTexte 1">
            <a:extLst>
              <a:ext uri="{FF2B5EF4-FFF2-40B4-BE49-F238E27FC236}">
                <a16:creationId xmlns:a16="http://schemas.microsoft.com/office/drawing/2014/main" id="{BB021F3C-C58A-6084-88E4-45A38E203F33}"/>
              </a:ext>
            </a:extLst>
          </p:cNvPr>
          <p:cNvSpPr txBox="1"/>
          <p:nvPr/>
        </p:nvSpPr>
        <p:spPr>
          <a:xfrm>
            <a:off x="2619475" y="396134"/>
            <a:ext cx="6841065" cy="560686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17301948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ED7000A-D182-4D27-8D40-BCF0B0B969B1}"/>
              </a:ext>
            </a:extLst>
          </p:cNvPr>
          <p:cNvSpPr/>
          <p:nvPr/>
        </p:nvSpPr>
        <p:spPr>
          <a:xfrm>
            <a:off x="-442686" y="-641800"/>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411894"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Et Si le temps </a:t>
            </a:r>
            <a:r>
              <a:rPr lang="fr-FR" sz="2800" b="1" cap="all" dirty="0">
                <a:solidFill>
                  <a:srgbClr val="FAFCD7"/>
                </a:solidFill>
                <a:latin typeface="Alte Haas Grotesk" panose="02000503000000020004" pitchFamily="2" charset="0"/>
              </a:rPr>
              <a:t>n’existait pas ?</a:t>
            </a:r>
          </a:p>
        </p:txBody>
      </p:sp>
      <p:pic>
        <p:nvPicPr>
          <p:cNvPr id="2" name="Picture 2" descr="Image">
            <a:extLst>
              <a:ext uri="{FF2B5EF4-FFF2-40B4-BE49-F238E27FC236}">
                <a16:creationId xmlns:a16="http://schemas.microsoft.com/office/drawing/2014/main" id="{2879C415-5E45-AFA1-AA8F-18C833856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567" y="143243"/>
            <a:ext cx="3153999" cy="44982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C2C702A0-D23F-F2E6-17F4-2BB9BFF9A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224" y="165755"/>
            <a:ext cx="2818332" cy="4453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907DA5AA-F813-D52B-67BF-106DCABDB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4577" y="165755"/>
            <a:ext cx="2645232" cy="445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239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05CE257-422B-23FF-1B79-826112A55944}"/>
              </a:ext>
            </a:extLst>
          </p:cNvPr>
          <p:cNvPicPr>
            <a:picLocks noChangeAspect="1"/>
          </p:cNvPicPr>
          <p:nvPr/>
        </p:nvPicPr>
        <p:blipFill>
          <a:blip r:embed="rId3"/>
          <a:stretch>
            <a:fillRect/>
          </a:stretch>
        </p:blipFill>
        <p:spPr>
          <a:xfrm>
            <a:off x="4387196" y="1417306"/>
            <a:ext cx="2504767" cy="3777817"/>
          </a:xfrm>
          <a:prstGeom prst="rect">
            <a:avLst/>
          </a:prstGeom>
        </p:spPr>
      </p:pic>
      <p:pic>
        <p:nvPicPr>
          <p:cNvPr id="9" name="Image 8">
            <a:extLst>
              <a:ext uri="{FF2B5EF4-FFF2-40B4-BE49-F238E27FC236}">
                <a16:creationId xmlns:a16="http://schemas.microsoft.com/office/drawing/2014/main" id="{3C3F8C9E-231C-FE15-4D29-8929658D1BF0}"/>
              </a:ext>
            </a:extLst>
          </p:cNvPr>
          <p:cNvPicPr>
            <a:picLocks noChangeAspect="1"/>
          </p:cNvPicPr>
          <p:nvPr/>
        </p:nvPicPr>
        <p:blipFill>
          <a:blip r:embed="rId4"/>
          <a:stretch>
            <a:fillRect/>
          </a:stretch>
        </p:blipFill>
        <p:spPr>
          <a:xfrm>
            <a:off x="7557376" y="2123468"/>
            <a:ext cx="2504767" cy="3777817"/>
          </a:xfrm>
          <a:prstGeom prst="rect">
            <a:avLst/>
          </a:prstGeom>
        </p:spPr>
      </p:pic>
      <p:pic>
        <p:nvPicPr>
          <p:cNvPr id="10" name="Image 9">
            <a:extLst>
              <a:ext uri="{FF2B5EF4-FFF2-40B4-BE49-F238E27FC236}">
                <a16:creationId xmlns:a16="http://schemas.microsoft.com/office/drawing/2014/main" id="{B0A02C2A-EDDC-1398-54A0-35B7F5934A73}"/>
              </a:ext>
            </a:extLst>
          </p:cNvPr>
          <p:cNvPicPr>
            <a:picLocks noChangeAspect="1"/>
          </p:cNvPicPr>
          <p:nvPr/>
        </p:nvPicPr>
        <p:blipFill>
          <a:blip r:embed="rId5"/>
          <a:stretch>
            <a:fillRect/>
          </a:stretch>
        </p:blipFill>
        <p:spPr>
          <a:xfrm>
            <a:off x="1045878" y="397750"/>
            <a:ext cx="2504767" cy="3777817"/>
          </a:xfrm>
          <a:prstGeom prst="rect">
            <a:avLst/>
          </a:prstGeom>
        </p:spPr>
      </p:pic>
      <p:sp>
        <p:nvSpPr>
          <p:cNvPr id="16" name="Rectangle 15">
            <a:extLst>
              <a:ext uri="{FF2B5EF4-FFF2-40B4-BE49-F238E27FC236}">
                <a16:creationId xmlns:a16="http://schemas.microsoft.com/office/drawing/2014/main" id="{6ED7000A-D182-4D27-8D40-BCF0B0B969B1}"/>
              </a:ext>
            </a:extLst>
          </p:cNvPr>
          <p:cNvSpPr/>
          <p:nvPr/>
        </p:nvSpPr>
        <p:spPr>
          <a:xfrm>
            <a:off x="-765337" y="-499910"/>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411894"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Et Si le temps </a:t>
            </a:r>
            <a:r>
              <a:rPr lang="fr-FR" sz="2800" b="1" cap="all" dirty="0">
                <a:solidFill>
                  <a:srgbClr val="FAFCD7"/>
                </a:solidFill>
                <a:latin typeface="Alte Haas Grotesk" panose="02000503000000020004" pitchFamily="2" charset="0"/>
              </a:rPr>
              <a:t>n’existait pas ?</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spTree>
    <p:extLst>
      <p:ext uri="{BB962C8B-B14F-4D97-AF65-F5344CB8AC3E}">
        <p14:creationId xmlns:p14="http://schemas.microsoft.com/office/powerpoint/2010/main" val="19739327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omic clock">
            <a:extLst>
              <a:ext uri="{FF2B5EF4-FFF2-40B4-BE49-F238E27FC236}">
                <a16:creationId xmlns:a16="http://schemas.microsoft.com/office/drawing/2014/main" id="{DBC60563-A27E-C9F9-7790-06BFD345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 y="-2205317"/>
            <a:ext cx="14859733" cy="99064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435974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40A4F-BEE0-49EE-B0E3-3D5A3F7BB39F}">
  <ds:schemaRefs>
    <ds:schemaRef ds:uri="http://schemas.microsoft.com/sharepoint/v3/contenttype/forms"/>
  </ds:schemaRefs>
</ds:datastoreItem>
</file>

<file path=customXml/itemProps2.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3.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4783</TotalTime>
  <Words>8232</Words>
  <Application>Microsoft Macintosh PowerPoint</Application>
  <PresentationFormat>Grand écran</PresentationFormat>
  <Paragraphs>1125</Paragraphs>
  <Slides>96</Slides>
  <Notes>81</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96</vt:i4>
      </vt:variant>
    </vt:vector>
  </HeadingPairs>
  <TitlesOfParts>
    <vt:vector size="113" baseType="lpstr">
      <vt:lpstr>.Apple Color Emoji UI</vt:lpstr>
      <vt:lpstr>Alte Haas Grotesk</vt:lpstr>
      <vt:lpstr>American Typewriter</vt:lpstr>
      <vt:lpstr>Arial</vt:lpstr>
      <vt:lpstr>Calibri</vt:lpstr>
      <vt:lpstr>Google Sans</vt:lpstr>
      <vt:lpstr>Halcom</vt:lpstr>
      <vt:lpstr>Helvetica Neue</vt:lpstr>
      <vt:lpstr>Helvetica Neue Condensed Black</vt:lpstr>
      <vt:lpstr>Helvetica Neue Light</vt:lpstr>
      <vt:lpstr>Helvetica Neue Light</vt:lpstr>
      <vt:lpstr>Helvetica Neue Thin</vt:lpstr>
      <vt:lpstr>Helvetica Neue UltraLight</vt:lpstr>
      <vt:lpstr>Menlo</vt:lpstr>
      <vt:lpstr>Open Sans</vt:lpstr>
      <vt:lpstr>Sternbach</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757</cp:revision>
  <dcterms:created xsi:type="dcterms:W3CDTF">2021-05-22T16:07:41Z</dcterms:created>
  <dcterms:modified xsi:type="dcterms:W3CDTF">2023-10-10T13:56:13Z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